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93" r:id="rId4"/>
    <p:sldId id="279" r:id="rId5"/>
    <p:sldId id="294" r:id="rId6"/>
    <p:sldId id="280" r:id="rId7"/>
    <p:sldId id="281" r:id="rId8"/>
    <p:sldId id="295" r:id="rId9"/>
    <p:sldId id="259" r:id="rId10"/>
    <p:sldId id="260" r:id="rId11"/>
    <p:sldId id="283" r:id="rId12"/>
    <p:sldId id="284" r:id="rId13"/>
    <p:sldId id="285" r:id="rId14"/>
    <p:sldId id="271" r:id="rId15"/>
    <p:sldId id="296" r:id="rId16"/>
    <p:sldId id="286" r:id="rId17"/>
    <p:sldId id="287" r:id="rId18"/>
    <p:sldId id="300" r:id="rId19"/>
    <p:sldId id="299" r:id="rId20"/>
    <p:sldId id="288" r:id="rId21"/>
    <p:sldId id="289" r:id="rId22"/>
    <p:sldId id="297" r:id="rId23"/>
    <p:sldId id="291" r:id="rId24"/>
    <p:sldId id="290" r:id="rId25"/>
    <p:sldId id="298" r:id="rId26"/>
    <p:sldId id="292" r:id="rId27"/>
    <p:sldId id="277" r:id="rId28"/>
    <p:sldId id="301" r:id="rId29"/>
    <p:sldId id="302" r:id="rId30"/>
    <p:sldId id="303" r:id="rId31"/>
    <p:sldId id="304" r:id="rId32"/>
    <p:sldId id="278" r:id="rId33"/>
  </p:sldIdLst>
  <p:sldSz cx="9144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DF4"/>
          </a:solidFill>
        </a:fill>
      </a:tcStyle>
    </a:wholeTbl>
    <a:band1H>
      <a:tcStyle>
        <a:tcBdr/>
        <a:fill>
          <a:solidFill>
            <a:srgbClr val="D0D8E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0D8E8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F81BD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F81BD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6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4E6645-8A0F-4EE0-9018-438DAAFFF2F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83E27-3321-4E41-9F70-2D838F6193F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92EB7ED-DA08-4B21-8280-03D116260B99}" type="datetime1">
              <a:rPr lang="en-US"/>
              <a:pPr lvl="0"/>
              <a:t>4/29/2024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4B8BB54-2E43-4703-8E1B-42197220F8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3" y="685800"/>
            <a:ext cx="6096003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866777A-7F95-4F45-8FD5-2FEFE4846D3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88AF9-9F02-403B-BE6F-D5FCA9B6B91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15F1C-FFB8-4501-877A-5B2B7492F91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6905706-DD95-4AEF-AC70-8734AA4DB3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22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24A27-2D7B-4DB5-B832-297A04DE513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490873-CB94-446A-B2C9-0E2D0FA17F2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49"/>
          </a:xfrm>
        </p:spPr>
        <p:txBody>
          <a:bodyPr anchorCtr="1"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ACBAB-B2E0-403D-BAC5-21CD826CCF0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447F30-C18F-4ADC-84CA-64B09EEB5529}" type="datetime1">
              <a:rPr lang="en-US"/>
              <a:pPr lvl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26ECA-B78B-48AC-8861-7F38840661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9E866-718E-4A43-86FC-E4D284139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52F5B4-3EF1-4A42-BDD7-AD85B622EC1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5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1250-088B-4B87-B1F3-1A48CA551B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49"/>
          </a:xfrm>
        </p:spPr>
        <p:txBody>
          <a:bodyPr anchor="b" anchorCtr="0">
            <a:noAutofit/>
          </a:bodyPr>
          <a:lstStyle>
            <a:lvl1pPr algn="l"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28FFA4-0A2F-4000-8228-F19801DD64B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459577"/>
            <a:ext cx="5486400" cy="308609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5241D-DC4D-4A53-901C-AA906EC413E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4025499"/>
            <a:ext cx="5486400" cy="603650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51FD1-95F3-4B93-90D4-AF9F45437DB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1A3075-D69A-402A-9F87-C32BEA3A0D91}" type="datetime1">
              <a:rPr lang="en-US"/>
              <a:pPr lvl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7BCC8-3332-4196-BBC8-0441AC7DA46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575B2-C00E-4365-8E33-EB61A09758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9F67E3-3CF5-4B1E-9E8F-47992DA3670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513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18248-8969-495E-8601-5700411E4BB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0816A9-AA34-4B91-91EE-07A5D6F2694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52E27-470C-4198-BD94-6AD0B9E263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01158B-C543-4F8D-8151-EDBEA6EC9730}" type="datetime1">
              <a:rPr lang="en-US"/>
              <a:pPr lvl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A457B-F355-4EF1-B60E-0A59E66785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59605-B36F-4546-8FCA-6E2B6E61B4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379CD6-6738-4C79-8FAC-529BD05E832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51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C34A25-AB49-4437-8B58-FBA05359A2B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05977"/>
            <a:ext cx="2057400" cy="438864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D8883E-B53A-48C0-B72D-BAA6F928288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05977"/>
            <a:ext cx="6019796" cy="438864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8445D-0A46-4289-A9E6-FE70F7C53E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8845E4-9CA4-4959-A605-727F19458310}" type="datetime1">
              <a:rPr lang="en-US"/>
              <a:pPr lvl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D3A76-A037-4BC7-A8C8-68BF05CE720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93F31-7EDE-4F5D-BD96-AF9345E17A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D7F54E-4014-424C-915C-EC9BD23B871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3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4656214-2164-42DF-8BCB-35BADB9E138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9A49E9-FCE9-486C-9020-9CA56D6041FB}" type="datetime1">
              <a:rPr lang="en-US"/>
              <a:pPr lvl="0"/>
              <a:t>4/29/2024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2DCA7B4-3DF9-4976-8542-437FA3A419A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A95FA9-5D4C-4141-8193-FE42C5B7D3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777D10-BA16-4C73-9123-0B741D8A43EA}" type="slidenum">
              <a:t>‹#›</a:t>
            </a:fld>
            <a:endParaRPr lang="en-US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30FE8FD1-EC6E-4C48-890B-D7859063BBC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0A3D01A4-6BC1-4143-98C5-477422EEA6B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 rot="21437204">
            <a:off x="603110" y="1195378"/>
            <a:ext cx="8162291" cy="34311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51697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8D2FE0F-538D-4E5E-AB87-8A521E7F543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7D0F0C-220A-4494-9E5A-8891F7EAA1A6}" type="datetime1">
              <a:rPr lang="en-US"/>
              <a:pPr lvl="0"/>
              <a:t>4/29/2024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DBD5109-3A8B-4491-AC67-092CB067AA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09AAA8E-4955-4E22-83E1-3370443883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30B7F5-7352-4F10-8CA5-5FFD73844AAB}" type="slidenum">
              <a:t>‹#›</a:t>
            </a:fld>
            <a:endParaRPr lang="en-US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D44C1BDD-1ECF-4B58-BE0F-434739C2D0C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A415971E-0EEF-428B-998F-0D82A5CBB6E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 rot="21437204">
            <a:off x="603110" y="1195378"/>
            <a:ext cx="8162291" cy="3431103"/>
          </a:xfrm>
        </p:spPr>
        <p:txBody>
          <a:bodyPr/>
          <a:lstStyle>
            <a:lvl1pPr marL="457200" indent="-457200">
              <a:buSzPct val="100000"/>
              <a:buFont typeface="Arial" pitchFamily="34"/>
              <a:buChar char="•"/>
              <a:defRPr/>
            </a:lvl1pPr>
            <a:lvl2pPr marL="690564" indent="-233364">
              <a:buSzPct val="100000"/>
              <a:buFont typeface="Arial" pitchFamily="34"/>
              <a:buChar char="•"/>
              <a:defRPr/>
            </a:lvl2pPr>
            <a:lvl3pPr marL="1147764" indent="-233364">
              <a:buSzPct val="100000"/>
              <a:buFont typeface="Arial" pitchFamily="34"/>
              <a:buChar char="•"/>
              <a:defRPr/>
            </a:lvl3pPr>
            <a:lvl4pPr marL="1604964" indent="-233364">
              <a:buSzPct val="100000"/>
              <a:buFont typeface="Arial" pitchFamily="34"/>
              <a:buChar char="•"/>
              <a:defRPr/>
            </a:lvl4pPr>
            <a:lvl5pPr marL="1604964" indent="-233364">
              <a:buSzPct val="100000"/>
              <a:buFont typeface="Arial" pitchFamily="34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472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67289-F81B-47CE-8038-25F6442D98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3305171"/>
            <a:ext cx="7772400" cy="1021558"/>
          </a:xfrm>
        </p:spPr>
        <p:txBody>
          <a:bodyPr anchor="t" anchorCtr="0"/>
          <a:lstStyle>
            <a:lvl1pPr algn="l">
              <a:defRPr sz="40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3A099-5561-496A-8D59-041D49FAF8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180039"/>
            <a:ext cx="7772400" cy="1125141"/>
          </a:xfrm>
        </p:spPr>
        <p:txBody>
          <a:bodyPr anchor="b"/>
          <a:lstStyle>
            <a:lvl1pPr>
              <a:spcBef>
                <a:spcPts val="500"/>
              </a:spcBef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3DC56-2B89-4D11-A778-0CE4CF77FDA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95D87A-4ED8-4D64-82B0-4A3CF6F23FAE}" type="datetime1">
              <a:rPr lang="en-US"/>
              <a:pPr lvl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AFAD4-5C80-4FA7-B64C-E5166C33FC6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CB043-F6C4-4A39-AB89-2C67D4DFB5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2B25F0-9629-4007-91CC-01385CE1AE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4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9BC0-E11C-4318-A617-35402D93E95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70339-776C-4262-BAA7-DD9861571A4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00150"/>
            <a:ext cx="4038603" cy="3394472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A4086-535F-4747-A9DB-B72EF67C14B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200150"/>
            <a:ext cx="4038603" cy="3394472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80EE8-7D4D-4D7C-BAB5-B6F412E539F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16B888-2E56-49ED-814F-700F749ACE2B}" type="datetime1">
              <a:rPr lang="en-US"/>
              <a:pPr lvl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72395-5088-458A-8C09-123AFB4EA9B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57D11-27F7-4105-A8D3-B3DFC25838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76D4F-6BC9-4647-AB79-1EC5E8B75D5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7265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BC600-7EE6-45A1-AEBB-70C4CD02720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86B0B-59FD-4F3E-8D1B-2277DDC2ED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151339"/>
            <a:ext cx="4040184" cy="479822"/>
          </a:xfrm>
        </p:spPr>
        <p:txBody>
          <a:bodyPr anchor="b"/>
          <a:lstStyle>
            <a:lvl1pPr>
              <a:spcBef>
                <a:spcPts val="60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A3963-2C8C-4BC4-9C19-ABB6169F3C3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1631152"/>
            <a:ext cx="4040184" cy="2963469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C6151B-489D-4320-A176-5A5701D88AA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151339"/>
            <a:ext cx="4041776" cy="479822"/>
          </a:xfrm>
        </p:spPr>
        <p:txBody>
          <a:bodyPr anchor="b"/>
          <a:lstStyle>
            <a:lvl1pPr>
              <a:spcBef>
                <a:spcPts val="60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4087AA-42F9-4E64-8954-0D621932653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1631152"/>
            <a:ext cx="4041776" cy="2963469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C214F8-1EEB-40AA-9F06-B973D0B60BD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6894C6-3C49-4900-ADF6-6866208C9E59}" type="datetime1">
              <a:rPr lang="en-US"/>
              <a:pPr lvl="0"/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A24256-01F7-4811-9F89-E7B76B3915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AA2226-900F-4A5F-ACDC-05E0DBDE7C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92DC8F-AAE6-4E40-A7CC-BF1D4471E61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C514-4F31-4B30-9A3D-A3CC9137406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59BC68-F782-4EEE-AD43-15E74ECF500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70851D-5741-4FB9-A45A-C77B11BB7ADB}" type="datetime1">
              <a:rPr lang="en-US"/>
              <a:pPr lvl="0"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6962EC-61E4-4696-84AE-4A74F283FC4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116B4-DACB-4B9B-8C09-D32FAB1CCE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A2D730-B46D-4B1C-AF14-C273E6378DE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8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F73F7-9B70-423E-B0C5-FA1E1427B1A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14BD8E-4D3C-46C3-972D-66D82D2FB808}" type="datetime1">
              <a:rPr lang="en-US"/>
              <a:pPr lvl="0"/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D7980-3AE9-4A6A-9CCD-21B81FA812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A4BB9-903A-4003-92FA-7BCB4A63C4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9EE0CC-06EE-4BD7-8E55-489ED18797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0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7245F-1DC8-464F-BDB3-F141782BC6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1439920">
            <a:off x="300325" y="207532"/>
            <a:ext cx="3165268" cy="871542"/>
          </a:xfrm>
        </p:spPr>
        <p:txBody>
          <a:bodyPr anchor="b" anchorCtr="0"/>
          <a:lstStyle>
            <a:lvl1pPr algn="l">
              <a:defRPr sz="2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87FE0-9307-446A-A67A-A65C03B8407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 rot="21429641">
            <a:off x="3575047" y="204789"/>
            <a:ext cx="5111752" cy="438983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57C57-680D-4D74-B503-9377440DCF8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 rot="21434454">
            <a:off x="457200" y="1076323"/>
            <a:ext cx="3008311" cy="3518300"/>
          </a:xfrm>
        </p:spPr>
        <p:txBody>
          <a:bodyPr/>
          <a:lstStyle>
            <a:lvl1pPr>
              <a:spcBef>
                <a:spcPts val="500"/>
              </a:spcBef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F4942-E38E-49C8-9DF4-71E30394859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ADE225-8A76-4F36-9B8C-E212827EE4E7}" type="datetime1">
              <a:rPr lang="en-US"/>
              <a:pPr lvl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18CEF-F0EC-4874-974B-F73C8393CDA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F0F09-D203-4046-8753-BDEAC27CE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CE5A71-A308-4BCB-9E92-B8F117557D9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5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1AA591-50E1-49C0-8658-31AE43A05F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1440127"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16D1E-5F0B-4537-B92F-070E6EB60C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 rot="21438167">
            <a:off x="605653" y="1197525"/>
            <a:ext cx="8081064" cy="33944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0A900-EC13-48C7-905A-9DBEC632A7B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4767260"/>
            <a:ext cx="2133596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A8EBA41-FC8D-4590-AB60-49D3DB224BF2}" type="datetime1">
              <a:rPr lang="en-US"/>
              <a:pPr lvl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DA21C-FA10-4DD0-8E65-8973F548E7B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4767260"/>
            <a:ext cx="2895603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C8246-090C-4746-BE05-7E5CA667D52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3" y="4767260"/>
            <a:ext cx="2133596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298D9A1-255A-4802-BF4B-5E01B63207C4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1" i="0" u="none" strike="noStrike" kern="1200" cap="none" spc="0" baseline="0">
          <a:solidFill>
            <a:srgbClr val="FFFFFF"/>
          </a:solidFill>
          <a:uFillTx/>
          <a:latin typeface="Bradley Hand ITC" pitchFamily="66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None/>
        <a:tabLst/>
        <a:defRPr lang="en-US" sz="3200" b="1" i="0" u="none" strike="noStrike" kern="1200" cap="none" spc="0" baseline="0">
          <a:solidFill>
            <a:srgbClr val="FFFFFF"/>
          </a:solidFill>
          <a:uFillTx/>
          <a:latin typeface="Bradley Hand ITC" pitchFamily="66"/>
        </a:defRPr>
      </a:lvl1pPr>
      <a:lvl2pPr marL="0" marR="0" lvl="1" indent="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None/>
        <a:tabLst/>
        <a:defRPr lang="en-US" sz="2800" b="1" i="0" u="none" strike="noStrike" kern="1200" cap="none" spc="0" baseline="0">
          <a:solidFill>
            <a:srgbClr val="FFFFFF"/>
          </a:solidFill>
          <a:uFillTx/>
          <a:latin typeface="Bradley Hand ITC" pitchFamily="66"/>
        </a:defRPr>
      </a:lvl2pPr>
      <a:lvl3pPr marL="0" marR="0" lvl="2" indent="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None/>
        <a:tabLst/>
        <a:defRPr lang="en-US" sz="2400" b="1" i="0" u="none" strike="noStrike" kern="1200" cap="none" spc="0" baseline="0">
          <a:solidFill>
            <a:srgbClr val="FFFFFF"/>
          </a:solidFill>
          <a:uFillTx/>
          <a:latin typeface="Bradley Hand ITC" pitchFamily="66"/>
        </a:defRPr>
      </a:lvl3pPr>
      <a:lvl4pPr marL="0" marR="0" lvl="3" indent="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None/>
        <a:tabLst/>
        <a:defRPr lang="en-US" sz="2000" b="1" i="0" u="none" strike="noStrike" kern="1200" cap="none" spc="0" baseline="0">
          <a:solidFill>
            <a:srgbClr val="FFFFFF"/>
          </a:solidFill>
          <a:uFillTx/>
          <a:latin typeface="Bradley Hand ITC" pitchFamily="66"/>
        </a:defRPr>
      </a:lvl4pPr>
      <a:lvl5pPr marL="0" marR="0" lvl="4" indent="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None/>
        <a:tabLst/>
        <a:defRPr lang="en-US" sz="2000" b="1" i="0" u="none" strike="noStrike" kern="1200" cap="none" spc="0" baseline="0">
          <a:solidFill>
            <a:srgbClr val="FFFFFF"/>
          </a:solidFill>
          <a:uFillTx/>
          <a:latin typeface="Bradley Hand ITC" pitchFamily="66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aexperienceonline.com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aexperienceonline.com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aexperienceonline.com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aexperienceonline.com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Dunn.lindy.m@muscogee.k12.ga.u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A4181465-219C-4790-8DD2-755D4FF6204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tretch>
            <a:fillRect/>
          </a:stretch>
        </p:blipFill>
        <p:spPr>
          <a:xfrm>
            <a:off x="609603" y="4324353"/>
            <a:ext cx="750091" cy="557217"/>
          </a:xfr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1B91D5D9-EE6F-40F5-B98B-DD53B3D65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3" y="3813432"/>
            <a:ext cx="2514600" cy="8786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D9475191-CDDE-47AD-A7EC-78C8F4196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6" y="209553"/>
            <a:ext cx="7315200" cy="389560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73DD751-3A7E-4704-A60C-2E96531BD18B}"/>
              </a:ext>
            </a:extLst>
          </p:cNvPr>
          <p:cNvSpPr txBox="1"/>
          <p:nvPr/>
        </p:nvSpPr>
        <p:spPr>
          <a:xfrm rot="21391276">
            <a:off x="1584215" y="676043"/>
            <a:ext cx="6185723" cy="21724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>
                <a:solidFill>
                  <a:srgbClr val="FFFFFF"/>
                </a:solidFill>
                <a:uFillTx/>
                <a:latin typeface="KG Dark Side" pitchFamily="2"/>
              </a:rPr>
              <a:t>Let’s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>
                <a:solidFill>
                  <a:srgbClr val="FFFFFF"/>
                </a:solidFill>
                <a:uFillTx/>
                <a:latin typeface="KG Dark Side" pitchFamily="2"/>
              </a:rPr>
              <a:t>Talk Testing 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D278F4C0-2691-440E-8EC7-779239FA0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0153" y="3698702"/>
            <a:ext cx="1066803" cy="10881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id="{85A06830-F53A-4E87-AB87-3E1C59715121}"/>
              </a:ext>
            </a:extLst>
          </p:cNvPr>
          <p:cNvSpPr/>
          <p:nvPr/>
        </p:nvSpPr>
        <p:spPr>
          <a:xfrm>
            <a:off x="1828617" y="3922364"/>
            <a:ext cx="1905188" cy="584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FFC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Lindy Dunn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FFC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Test Coordinator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A83772F0-B21F-4BC6-8AA9-F3BE727B5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153" y="3698702"/>
            <a:ext cx="1066803" cy="10881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65088C9-D74C-401B-948E-6A002509ED56}"/>
              </a:ext>
            </a:extLst>
          </p:cNvPr>
          <p:cNvSpPr txBox="1"/>
          <p:nvPr/>
        </p:nvSpPr>
        <p:spPr>
          <a:xfrm>
            <a:off x="881710" y="-44256"/>
            <a:ext cx="7290054" cy="14996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EEECE1"/>
                </a:solidFill>
                <a:uFillTx/>
                <a:latin typeface="Bradley Hand ITC" pitchFamily="66"/>
              </a:rPr>
              <a:t>Here is an example of a 3</a:t>
            </a:r>
            <a:r>
              <a:rPr lang="en-US" sz="4400" b="1" i="0" u="none" strike="noStrike" kern="1200" cap="none" spc="0" baseline="30000">
                <a:solidFill>
                  <a:srgbClr val="EEECE1"/>
                </a:solidFill>
                <a:uFillTx/>
                <a:latin typeface="Bradley Hand ITC" pitchFamily="66"/>
              </a:rPr>
              <a:t>rd</a:t>
            </a:r>
            <a:r>
              <a:rPr lang="en-US" sz="4400" b="1" i="0" u="none" strike="noStrike" kern="1200" cap="none" spc="0" baseline="0">
                <a:solidFill>
                  <a:srgbClr val="EEECE1"/>
                </a:solidFill>
                <a:uFillTx/>
                <a:latin typeface="Bradley Hand ITC" pitchFamily="66"/>
              </a:rPr>
              <a:t> grade ELA Constructed Response: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6C38D2-A3C6-47DF-BEAD-1722A1CD6307}"/>
              </a:ext>
            </a:extLst>
          </p:cNvPr>
          <p:cNvSpPr txBox="1"/>
          <p:nvPr/>
        </p:nvSpPr>
        <p:spPr>
          <a:xfrm>
            <a:off x="152403" y="1279437"/>
            <a:ext cx="7211132" cy="2130506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4F81BD"/>
            </a:solidFill>
            <a:prstDash val="solid"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2D49BC"/>
                </a:solidFill>
                <a:uFillTx/>
                <a:latin typeface="Calibri"/>
              </a:rPr>
              <a:t>How are the main points in “The Story of Money” different from the main points in “Make Your Money Work for You”?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2D49BC"/>
                </a:solidFill>
                <a:uFillTx/>
                <a:latin typeface="Calibri"/>
              </a:rPr>
              <a:t>Use details from BOTH passages to support your answer. Please type your answer in the box provided.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9E8C2117-8433-471E-8EBD-2F53D3DBEB32}"/>
              </a:ext>
            </a:extLst>
          </p:cNvPr>
          <p:cNvSpPr txBox="1"/>
          <p:nvPr/>
        </p:nvSpPr>
        <p:spPr>
          <a:xfrm>
            <a:off x="533396" y="4171949"/>
            <a:ext cx="7062816" cy="923333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8064A2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After reading two passages the student must write an essay about the differences between the two passages rather than answering multiple choice questions about a single passage.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65A8B8A-E66C-452E-A423-57565D9FE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596" y="3688140"/>
            <a:ext cx="1066803" cy="10881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B08A4D8-856B-4AD1-BD1D-AF03BE5D15FF}"/>
              </a:ext>
            </a:extLst>
          </p:cNvPr>
          <p:cNvSpPr txBox="1"/>
          <p:nvPr/>
        </p:nvSpPr>
        <p:spPr>
          <a:xfrm>
            <a:off x="881710" y="-44256"/>
            <a:ext cx="7290054" cy="14996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EEECE1"/>
                </a:solidFill>
                <a:uFillTx/>
                <a:latin typeface="Bradley Hand ITC" pitchFamily="66"/>
              </a:rPr>
              <a:t>Here is a response to the previous question that gets full Credit :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88A54A-10B4-482C-B600-669DE6C920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796" y="1933105"/>
            <a:ext cx="7162796" cy="2806915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7CE42B5-0CF0-45FD-BE5A-B39616C12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214" y="3790946"/>
            <a:ext cx="1066803" cy="10881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335F0BA-CF57-49EA-BFCC-BB691A9CE9F3}"/>
              </a:ext>
            </a:extLst>
          </p:cNvPr>
          <p:cNvSpPr txBox="1"/>
          <p:nvPr/>
        </p:nvSpPr>
        <p:spPr>
          <a:xfrm>
            <a:off x="881710" y="-44256"/>
            <a:ext cx="7290054" cy="14996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EEECE1"/>
                </a:solidFill>
                <a:uFillTx/>
                <a:latin typeface="Bradley Hand ITC" pitchFamily="66"/>
              </a:rPr>
              <a:t>Here is a response to the previous question that gets </a:t>
            </a:r>
            <a:r>
              <a:rPr lang="en-US" sz="4400" b="1" i="0" u="sng" strike="noStrike" kern="1200" cap="none" spc="0" baseline="0">
                <a:solidFill>
                  <a:srgbClr val="EEECE1"/>
                </a:solidFill>
                <a:uFillTx/>
                <a:latin typeface="Bradley Hand ITC" pitchFamily="66"/>
              </a:rPr>
              <a:t>partial</a:t>
            </a:r>
            <a:r>
              <a:rPr lang="en-US" sz="4400" b="1" i="0" u="none" strike="noStrike" kern="1200" cap="none" spc="0" baseline="0">
                <a:solidFill>
                  <a:srgbClr val="EEECE1"/>
                </a:solidFill>
                <a:uFillTx/>
                <a:latin typeface="Bradley Hand ITC" pitchFamily="66"/>
              </a:rPr>
              <a:t> Credit :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A0DEBCE-6E08-4DA9-8E16-810C660B6E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3" y="1979538"/>
            <a:ext cx="7391396" cy="2066095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892B8DB-E83D-4A2B-88B6-D2AB3B6DD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214" y="3790946"/>
            <a:ext cx="1066803" cy="10881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51162A2-50F5-4E66-8E8E-F03B112ADBE6}"/>
              </a:ext>
            </a:extLst>
          </p:cNvPr>
          <p:cNvSpPr txBox="1"/>
          <p:nvPr/>
        </p:nvSpPr>
        <p:spPr>
          <a:xfrm>
            <a:off x="881710" y="-44256"/>
            <a:ext cx="7290054" cy="14996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EEECE1"/>
                </a:solidFill>
                <a:uFillTx/>
                <a:latin typeface="Bradley Hand ITC" pitchFamily="66"/>
              </a:rPr>
              <a:t>Here is a response to the previous question that gets </a:t>
            </a:r>
            <a:r>
              <a:rPr lang="en-US" sz="4400" b="1" i="0" u="sng" strike="noStrike" kern="1200" cap="none" spc="0" baseline="0">
                <a:solidFill>
                  <a:srgbClr val="EEECE1"/>
                </a:solidFill>
                <a:uFillTx/>
                <a:latin typeface="Bradley Hand ITC" pitchFamily="66"/>
              </a:rPr>
              <a:t>No</a:t>
            </a:r>
            <a:r>
              <a:rPr lang="en-US" sz="4400" b="1" i="0" u="none" strike="noStrike" kern="1200" cap="none" spc="0" baseline="0">
                <a:solidFill>
                  <a:srgbClr val="EEECE1"/>
                </a:solidFill>
                <a:uFillTx/>
                <a:latin typeface="Bradley Hand ITC" pitchFamily="66"/>
              </a:rPr>
              <a:t> Credit :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96C628C-C8D9-4515-A144-729380DF1A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4841" y="1581153"/>
            <a:ext cx="6972299" cy="1866903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6A48ED14-82B1-4C89-8917-323FB0D8FC00}"/>
              </a:ext>
            </a:extLst>
          </p:cNvPr>
          <p:cNvSpPr txBox="1"/>
          <p:nvPr/>
        </p:nvSpPr>
        <p:spPr>
          <a:xfrm>
            <a:off x="164692" y="4095753"/>
            <a:ext cx="4572000" cy="923333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9BBB59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2D49BC"/>
                </a:solidFill>
                <a:uFillTx/>
                <a:latin typeface="Calibri"/>
              </a:rPr>
              <a:t>There are no supporting details and the student response refers to the main point of only one of the two passages.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D679C6B7-4A40-4C17-BF3F-17A2D4409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214" y="3790946"/>
            <a:ext cx="1066803" cy="1088136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3" name="Content Placeholder 11">
            <a:extLst>
              <a:ext uri="{FF2B5EF4-FFF2-40B4-BE49-F238E27FC236}">
                <a16:creationId xmlns:a16="http://schemas.microsoft.com/office/drawing/2014/main" id="{ABB59687-124D-47EA-ACA5-77EA442DF1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90796" y="1509473"/>
          <a:ext cx="2947211" cy="316929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52603">
                  <a:extLst>
                    <a:ext uri="{9D8B030D-6E8A-4147-A177-3AD203B41FA5}">
                      <a16:colId xmlns:a16="http://schemas.microsoft.com/office/drawing/2014/main" val="916679711"/>
                    </a:ext>
                  </a:extLst>
                </a:gridCol>
                <a:gridCol w="1194617">
                  <a:extLst>
                    <a:ext uri="{9D8B030D-6E8A-4147-A177-3AD203B41FA5}">
                      <a16:colId xmlns:a16="http://schemas.microsoft.com/office/drawing/2014/main" val="666704313"/>
                    </a:ext>
                  </a:extLst>
                </a:gridCol>
              </a:tblGrid>
              <a:tr h="601410">
                <a:tc>
                  <a:txBody>
                    <a:bodyPr/>
                    <a:lstStyle/>
                    <a:p>
                      <a:pPr lvl="0"/>
                      <a:r>
                        <a:rPr lang="en-US" sz="2000"/>
                        <a:t>Subject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000"/>
                        <a:t># of total Questions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330857"/>
                  </a:ext>
                </a:extLst>
              </a:tr>
              <a:tr h="751673">
                <a:tc>
                  <a:txBody>
                    <a:bodyPr/>
                    <a:lstStyle/>
                    <a:p>
                      <a:pPr lvl="0"/>
                      <a:r>
                        <a:rPr lang="en-US" sz="2000"/>
                        <a:t>ELA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687076"/>
                  </a:ext>
                </a:extLst>
              </a:tr>
              <a:tr h="613388">
                <a:tc>
                  <a:txBody>
                    <a:bodyPr/>
                    <a:lstStyle/>
                    <a:p>
                      <a:pPr lvl="0"/>
                      <a:r>
                        <a:rPr lang="en-US" sz="2000"/>
                        <a:t>Math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969964"/>
                  </a:ext>
                </a:extLst>
              </a:tr>
              <a:tr h="601410">
                <a:tc>
                  <a:txBody>
                    <a:bodyPr/>
                    <a:lstStyle/>
                    <a:p>
                      <a:pPr lvl="0"/>
                      <a:r>
                        <a:rPr lang="en-US" sz="2000"/>
                        <a:t>Science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061853"/>
                  </a:ext>
                </a:extLst>
              </a:tr>
              <a:tr h="601410">
                <a:tc>
                  <a:txBody>
                    <a:bodyPr/>
                    <a:lstStyle/>
                    <a:p>
                      <a:pPr lvl="0"/>
                      <a:r>
                        <a:rPr lang="en-US" sz="2000"/>
                        <a:t>Social Studies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852153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C24D2AAB-1F54-4689-8931-31D6552DBF0E}"/>
              </a:ext>
            </a:extLst>
          </p:cNvPr>
          <p:cNvSpPr txBox="1"/>
          <p:nvPr/>
        </p:nvSpPr>
        <p:spPr>
          <a:xfrm>
            <a:off x="1219196" y="209553"/>
            <a:ext cx="6770848" cy="8572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0">
                <a:solidFill>
                  <a:srgbClr val="FFFFFF"/>
                </a:solidFill>
                <a:uFillTx/>
                <a:latin typeface="Bradley Hand ITC" pitchFamily="66"/>
              </a:rPr>
              <a:t>Number of Questions:</a:t>
            </a:r>
            <a:endParaRPr lang="en-US" sz="4800" b="1" i="0" u="none" strike="noStrike" kern="1200" cap="none" spc="0" baseline="0">
              <a:solidFill>
                <a:srgbClr val="FFFFFF"/>
              </a:solidFill>
              <a:uFillTx/>
              <a:latin typeface="Eraser" pitchFamily="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2F8F8050-9585-45D5-B343-668702BE27E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Number of Questions and Breakdown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1E8FBD45-DDD1-45BB-8625-2819AF502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96" y="1125306"/>
            <a:ext cx="7010403" cy="3188421"/>
          </a:xfrm>
        </p:spPr>
      </p:pic>
      <p:pic>
        <p:nvPicPr>
          <p:cNvPr id="4" name="Picture 13">
            <a:extLst>
              <a:ext uri="{FF2B5EF4-FFF2-40B4-BE49-F238E27FC236}">
                <a16:creationId xmlns:a16="http://schemas.microsoft.com/office/drawing/2014/main" id="{5EFC3627-BBFD-44BA-AAB5-349407DD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214" y="3790946"/>
            <a:ext cx="1066803" cy="10881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A7974974-135A-42F9-ABF1-C8B170E5832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Number of Questions and Breakdown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88E1E20E-B2D9-4BE3-AE03-06D5C932B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346" y="1352553"/>
            <a:ext cx="7315200" cy="2716865"/>
          </a:xfr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8B0076CA-41C4-4326-B048-EFD7E9DE3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214" y="3790946"/>
            <a:ext cx="1066803" cy="10881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6A49ED51-9E0D-41FC-ABE2-A4646A719F8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Number of Questions and Breakdown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A20BC15-82C1-4A36-A14B-B057CAE66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6" y="1190548"/>
            <a:ext cx="7724778" cy="276239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2693B6F2-4793-4A78-AD03-18711C06E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574" y="3938375"/>
            <a:ext cx="1066803" cy="10881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14451619-B5D8-413D-8404-517ACD295B4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Number of Questions and Breakdown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23637836-970B-4589-8161-713E5FE39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574" y="3938375"/>
            <a:ext cx="1066803" cy="10881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6458EF8-F253-4DED-B14C-78939A720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3" y="1561429"/>
            <a:ext cx="8060719" cy="14477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2DB51BB2-0B05-477A-A967-907A5888CC04}"/>
              </a:ext>
            </a:extLst>
          </p:cNvPr>
          <p:cNvSpPr/>
          <p:nvPr/>
        </p:nvSpPr>
        <p:spPr>
          <a:xfrm>
            <a:off x="1981203" y="1561429"/>
            <a:ext cx="1780922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Social Studies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17F01F70-FB7E-4067-9F1D-9A6064A58F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043" y="40178"/>
            <a:ext cx="8229600" cy="857250"/>
          </a:xfrm>
        </p:spPr>
        <p:txBody>
          <a:bodyPr/>
          <a:lstStyle/>
          <a:p>
            <a:pPr lvl="0"/>
            <a:r>
              <a:rPr lang="en-US"/>
              <a:t>Number of Questions and Breakdown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AA368711-FD9D-4982-9406-7E5A23E11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574" y="3938375"/>
            <a:ext cx="1066803" cy="10881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E7A44E4-A548-4CF7-A4D9-C8F2EEDC9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19" y="897428"/>
            <a:ext cx="6570128" cy="412909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91271E-F991-4DE4-8F72-E27260132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5925">
            <a:off x="692557" y="92062"/>
            <a:ext cx="7437656" cy="48749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ED6FB58-0B83-425F-811F-A415FF98A992}"/>
              </a:ext>
            </a:extLst>
          </p:cNvPr>
          <p:cNvSpPr txBox="1"/>
          <p:nvPr/>
        </p:nvSpPr>
        <p:spPr>
          <a:xfrm rot="21391276">
            <a:off x="1659371" y="1442557"/>
            <a:ext cx="5504029" cy="8572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>
                <a:solidFill>
                  <a:srgbClr val="FFFFFF"/>
                </a:solidFill>
                <a:uFillTx/>
                <a:latin typeface="Eraser" pitchFamily="2"/>
              </a:rPr>
              <a:t>Understanding Georgia Milestones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6257C10-A6ED-452E-B5E9-969054ADC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153" y="3698702"/>
            <a:ext cx="1066803" cy="10881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E1CADCCF-72BE-46B8-80C6-655B7E7416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1440127">
            <a:off x="-1203726" y="354933"/>
            <a:ext cx="8229600" cy="857250"/>
          </a:xfrm>
        </p:spPr>
        <p:txBody>
          <a:bodyPr/>
          <a:lstStyle/>
          <a:p>
            <a:pPr lvl="0"/>
            <a:r>
              <a:rPr lang="en-US"/>
              <a:t>Testing Time 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7FF530E4-C02A-4D02-9A6A-1C228E5C2068}"/>
              </a:ext>
            </a:extLst>
          </p:cNvPr>
          <p:cNvSpPr txBox="1"/>
          <p:nvPr/>
        </p:nvSpPr>
        <p:spPr>
          <a:xfrm>
            <a:off x="-381003" y="4171949"/>
            <a:ext cx="861060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These are “Standard times” and do not reflect Extended time accommodations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(Per IEP, 504, or TCP Paperwork)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CFC8136C-986B-43F3-BDE3-A7C5CDFDD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214" y="3790946"/>
            <a:ext cx="1066803" cy="10881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F01366-D31E-4828-AF43-B7E217B95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2196" y="1102418"/>
            <a:ext cx="4062569" cy="310589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10A4BFF4-31D8-4866-A0F8-962115947D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27257"/>
            <a:ext cx="8229600" cy="857250"/>
          </a:xfrm>
        </p:spPr>
        <p:txBody>
          <a:bodyPr/>
          <a:lstStyle/>
          <a:p>
            <a:pPr lvl="0"/>
            <a:r>
              <a:rPr lang="en-US"/>
              <a:t>When is Testing? (Elementary)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8DCB25E-0E07-4997-BB26-81BBD4F2A9AC}"/>
              </a:ext>
            </a:extLst>
          </p:cNvPr>
          <p:cNvGraphicFramePr>
            <a:graphicFrameLocks noGrp="1"/>
          </p:cNvGraphicFramePr>
          <p:nvPr/>
        </p:nvGraphicFramePr>
        <p:xfrm>
          <a:off x="254468" y="1123953"/>
          <a:ext cx="8635063" cy="275844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27008">
                  <a:extLst>
                    <a:ext uri="{9D8B030D-6E8A-4147-A177-3AD203B41FA5}">
                      <a16:colId xmlns:a16="http://schemas.microsoft.com/office/drawing/2014/main" val="143150859"/>
                    </a:ext>
                  </a:extLst>
                </a:gridCol>
                <a:gridCol w="1727008">
                  <a:extLst>
                    <a:ext uri="{9D8B030D-6E8A-4147-A177-3AD203B41FA5}">
                      <a16:colId xmlns:a16="http://schemas.microsoft.com/office/drawing/2014/main" val="1613618998"/>
                    </a:ext>
                  </a:extLst>
                </a:gridCol>
                <a:gridCol w="1727008">
                  <a:extLst>
                    <a:ext uri="{9D8B030D-6E8A-4147-A177-3AD203B41FA5}">
                      <a16:colId xmlns:a16="http://schemas.microsoft.com/office/drawing/2014/main" val="3588246403"/>
                    </a:ext>
                  </a:extLst>
                </a:gridCol>
                <a:gridCol w="1727008">
                  <a:extLst>
                    <a:ext uri="{9D8B030D-6E8A-4147-A177-3AD203B41FA5}">
                      <a16:colId xmlns:a16="http://schemas.microsoft.com/office/drawing/2014/main" val="2543343373"/>
                    </a:ext>
                  </a:extLst>
                </a:gridCol>
                <a:gridCol w="1727008">
                  <a:extLst>
                    <a:ext uri="{9D8B030D-6E8A-4147-A177-3AD203B41FA5}">
                      <a16:colId xmlns:a16="http://schemas.microsoft.com/office/drawing/2014/main" val="893912564"/>
                    </a:ext>
                  </a:extLst>
                </a:gridCol>
              </a:tblGrid>
              <a:tr h="381003">
                <a:tc>
                  <a:txBody>
                    <a:bodyPr/>
                    <a:lstStyle/>
                    <a:p>
                      <a:pPr lvl="0" algn="ctr"/>
                      <a:r>
                        <a:rPr lang="en-US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/>
                        <a:t>Friday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671663"/>
                  </a:ext>
                </a:extLst>
              </a:tr>
              <a:tr h="990596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22</a:t>
                      </a:r>
                    </a:p>
                    <a:p>
                      <a:pPr lvl="0"/>
                      <a:endParaRPr lang="en-US"/>
                    </a:p>
                    <a:p>
                      <a:pPr lvl="0"/>
                      <a:r>
                        <a:rPr lang="en-US"/>
                        <a:t>ELA Section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23</a:t>
                      </a:r>
                    </a:p>
                    <a:p>
                      <a:pPr lvl="0"/>
                      <a:endParaRPr lang="en-US"/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/>
                        <a:t>ELA Section 2 </a:t>
                      </a:r>
                    </a:p>
                    <a:p>
                      <a:pPr lv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24</a:t>
                      </a:r>
                    </a:p>
                    <a:p>
                      <a:pPr lvl="0"/>
                      <a:endParaRPr lang="en-US"/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/>
                        <a:t>ELA Section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25</a:t>
                      </a:r>
                    </a:p>
                    <a:p>
                      <a:pPr lvl="0"/>
                      <a:endParaRPr lang="en-US"/>
                    </a:p>
                    <a:p>
                      <a:pPr lvl="0"/>
                      <a:r>
                        <a:rPr lang="en-US"/>
                        <a:t>Math Section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26</a:t>
                      </a:r>
                    </a:p>
                    <a:p>
                      <a:pPr lvl="0"/>
                      <a:endParaRPr lang="en-US"/>
                    </a:p>
                    <a:p>
                      <a:pPr lvl="0"/>
                      <a:r>
                        <a:rPr lang="en-US"/>
                        <a:t>Math Section 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831858"/>
                  </a:ext>
                </a:extLst>
              </a:tr>
              <a:tr h="944876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29</a:t>
                      </a:r>
                    </a:p>
                    <a:p>
                      <a:pPr lvl="0"/>
                      <a:endParaRPr lang="en-US"/>
                    </a:p>
                    <a:p>
                      <a:pPr lvl="0"/>
                      <a:r>
                        <a:rPr lang="en-US"/>
                        <a:t>Science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30</a:t>
                      </a:r>
                    </a:p>
                    <a:p>
                      <a:pPr lvl="0"/>
                      <a:endParaRPr lang="en-US"/>
                    </a:p>
                    <a:p>
                      <a:pPr lvl="0"/>
                      <a:r>
                        <a:rPr lang="en-US"/>
                        <a:t>Makeup Testing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1</a:t>
                      </a:r>
                    </a:p>
                    <a:p>
                      <a:pPr lvl="0"/>
                      <a:endParaRPr lang="en-US"/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/>
                        <a:t>Makeup Testing </a:t>
                      </a:r>
                    </a:p>
                    <a:p>
                      <a:pPr lv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2</a:t>
                      </a:r>
                    </a:p>
                    <a:p>
                      <a:pPr lvl="0"/>
                      <a:endParaRPr lang="en-US"/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/>
                        <a:t>Makeup Testing </a:t>
                      </a:r>
                    </a:p>
                    <a:p>
                      <a:pPr lv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3</a:t>
                      </a:r>
                    </a:p>
                    <a:p>
                      <a:pPr lvl="0"/>
                      <a:endParaRPr lang="en-US"/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/>
                        <a:t>Makeup Testing </a:t>
                      </a:r>
                    </a:p>
                    <a:p>
                      <a:pPr lv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360778"/>
                  </a:ext>
                </a:extLst>
              </a:tr>
            </a:tbl>
          </a:graphicData>
        </a:graphic>
      </p:graphicFrame>
      <p:pic>
        <p:nvPicPr>
          <p:cNvPr id="4" name="Picture 5">
            <a:extLst>
              <a:ext uri="{FF2B5EF4-FFF2-40B4-BE49-F238E27FC236}">
                <a16:creationId xmlns:a16="http://schemas.microsoft.com/office/drawing/2014/main" id="{F52D2A5E-3005-40D6-916F-2C051CE93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214" y="3790946"/>
            <a:ext cx="1066803" cy="10881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4C7919A5-BC87-486C-AD29-9DCCACE7F8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27257"/>
            <a:ext cx="8229600" cy="857250"/>
          </a:xfrm>
        </p:spPr>
        <p:txBody>
          <a:bodyPr/>
          <a:lstStyle/>
          <a:p>
            <a:pPr lvl="0"/>
            <a:r>
              <a:rPr lang="en-US"/>
              <a:t>When is Testing? (Middle)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419A76D7-4267-4BDD-96AD-832CBD76DC6D}"/>
              </a:ext>
            </a:extLst>
          </p:cNvPr>
          <p:cNvGraphicFramePr>
            <a:graphicFrameLocks noGrp="1"/>
          </p:cNvGraphicFramePr>
          <p:nvPr/>
        </p:nvGraphicFramePr>
        <p:xfrm>
          <a:off x="254468" y="1123953"/>
          <a:ext cx="8635063" cy="358140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27008">
                  <a:extLst>
                    <a:ext uri="{9D8B030D-6E8A-4147-A177-3AD203B41FA5}">
                      <a16:colId xmlns:a16="http://schemas.microsoft.com/office/drawing/2014/main" val="3132526866"/>
                    </a:ext>
                  </a:extLst>
                </a:gridCol>
                <a:gridCol w="1727008">
                  <a:extLst>
                    <a:ext uri="{9D8B030D-6E8A-4147-A177-3AD203B41FA5}">
                      <a16:colId xmlns:a16="http://schemas.microsoft.com/office/drawing/2014/main" val="187446704"/>
                    </a:ext>
                  </a:extLst>
                </a:gridCol>
                <a:gridCol w="1727008">
                  <a:extLst>
                    <a:ext uri="{9D8B030D-6E8A-4147-A177-3AD203B41FA5}">
                      <a16:colId xmlns:a16="http://schemas.microsoft.com/office/drawing/2014/main" val="4235431190"/>
                    </a:ext>
                  </a:extLst>
                </a:gridCol>
                <a:gridCol w="1727008">
                  <a:extLst>
                    <a:ext uri="{9D8B030D-6E8A-4147-A177-3AD203B41FA5}">
                      <a16:colId xmlns:a16="http://schemas.microsoft.com/office/drawing/2014/main" val="2987715732"/>
                    </a:ext>
                  </a:extLst>
                </a:gridCol>
                <a:gridCol w="1727008">
                  <a:extLst>
                    <a:ext uri="{9D8B030D-6E8A-4147-A177-3AD203B41FA5}">
                      <a16:colId xmlns:a16="http://schemas.microsoft.com/office/drawing/2014/main" val="948675394"/>
                    </a:ext>
                  </a:extLst>
                </a:gridCol>
              </a:tblGrid>
              <a:tr h="381003">
                <a:tc>
                  <a:txBody>
                    <a:bodyPr/>
                    <a:lstStyle/>
                    <a:p>
                      <a:pPr lvl="0" algn="ctr"/>
                      <a:r>
                        <a:rPr lang="en-US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/>
                        <a:t>Friday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677831"/>
                  </a:ext>
                </a:extLst>
              </a:tr>
              <a:tr h="990596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22</a:t>
                      </a:r>
                    </a:p>
                    <a:p>
                      <a:pPr lvl="0"/>
                      <a:endParaRPr lang="en-US"/>
                    </a:p>
                    <a:p>
                      <a:pPr lvl="0"/>
                      <a:r>
                        <a:rPr lang="en-US"/>
                        <a:t>ELA Section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23</a:t>
                      </a:r>
                    </a:p>
                    <a:p>
                      <a:pPr lvl="0"/>
                      <a:endParaRPr lang="en-US"/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/>
                        <a:t>ELA Sections 2/3</a:t>
                      </a:r>
                    </a:p>
                    <a:p>
                      <a:pPr lv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24</a:t>
                      </a:r>
                    </a:p>
                    <a:p>
                      <a:pPr lvl="0"/>
                      <a:endParaRPr lang="en-US"/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/>
                        <a:t>Math or </a:t>
                      </a:r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/>
                        <a:t>*Algebra*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25</a:t>
                      </a:r>
                    </a:p>
                    <a:p>
                      <a:pPr lvl="0"/>
                      <a:endParaRPr lang="en-US"/>
                    </a:p>
                    <a:p>
                      <a:pPr lvl="0"/>
                      <a:r>
                        <a:rPr lang="en-US"/>
                        <a:t>Science  or </a:t>
                      </a:r>
                    </a:p>
                    <a:p>
                      <a:pPr lvl="0"/>
                      <a:r>
                        <a:rPr lang="en-US"/>
                        <a:t>*Physical Science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26</a:t>
                      </a:r>
                    </a:p>
                    <a:p>
                      <a:pPr lvl="0"/>
                      <a:endParaRPr lang="en-US"/>
                    </a:p>
                    <a:p>
                      <a:pPr lvl="0"/>
                      <a:r>
                        <a:rPr lang="en-US"/>
                        <a:t>Social Studies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64617"/>
                  </a:ext>
                </a:extLst>
              </a:tr>
              <a:tr h="944876"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29</a:t>
                      </a:r>
                    </a:p>
                    <a:p>
                      <a:pPr lvl="0"/>
                      <a:endParaRPr lang="en-US"/>
                    </a:p>
                    <a:p>
                      <a:pPr lvl="0"/>
                      <a:r>
                        <a:rPr lang="en-US"/>
                        <a:t>8</a:t>
                      </a:r>
                      <a:r>
                        <a:rPr lang="en-US" baseline="30000"/>
                        <a:t>th</a:t>
                      </a:r>
                      <a:r>
                        <a:rPr lang="en-US"/>
                        <a:t> Math (for those who took the Algebra test)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30</a:t>
                      </a:r>
                    </a:p>
                    <a:p>
                      <a:pPr lvl="0"/>
                      <a:endParaRPr lang="en-US"/>
                    </a:p>
                    <a:p>
                      <a:pPr lvl="0"/>
                      <a:r>
                        <a:rPr lang="en-US"/>
                        <a:t>Makeup Testing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1</a:t>
                      </a:r>
                    </a:p>
                    <a:p>
                      <a:pPr lvl="0"/>
                      <a:endParaRPr lang="en-US"/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/>
                        <a:t>Makeup Testing </a:t>
                      </a:r>
                    </a:p>
                    <a:p>
                      <a:pPr lv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2</a:t>
                      </a:r>
                    </a:p>
                    <a:p>
                      <a:pPr lvl="0"/>
                      <a:endParaRPr lang="en-US"/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/>
                        <a:t>Makeup Testing </a:t>
                      </a:r>
                    </a:p>
                    <a:p>
                      <a:pPr lv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/>
                        <a:t>3</a:t>
                      </a:r>
                    </a:p>
                    <a:p>
                      <a:pPr lvl="0"/>
                      <a:endParaRPr lang="en-US"/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/>
                        <a:t>Makeup Testing </a:t>
                      </a:r>
                    </a:p>
                    <a:p>
                      <a:pPr lv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258573"/>
                  </a:ext>
                </a:extLst>
              </a:tr>
            </a:tbl>
          </a:graphicData>
        </a:graphic>
      </p:graphicFrame>
      <p:pic>
        <p:nvPicPr>
          <p:cNvPr id="4" name="Picture 5">
            <a:extLst>
              <a:ext uri="{FF2B5EF4-FFF2-40B4-BE49-F238E27FC236}">
                <a16:creationId xmlns:a16="http://schemas.microsoft.com/office/drawing/2014/main" id="{ABF18F20-4897-4FAE-9315-7672D5EC5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214" y="3790946"/>
            <a:ext cx="1066803" cy="10881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1BBD25FB-9872-4571-9200-39FD4D4DCE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1143120">
            <a:off x="3758020" y="1675995"/>
            <a:ext cx="5393798" cy="857250"/>
          </a:xfrm>
        </p:spPr>
        <p:txBody>
          <a:bodyPr/>
          <a:lstStyle/>
          <a:p>
            <a:pPr lvl="0"/>
            <a:r>
              <a:rPr lang="en-US"/>
              <a:t>This year- the Math scores will not come back until September or later…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7CEB8B91-5549-4BE1-8183-6E6B740F4380}"/>
              </a:ext>
            </a:extLst>
          </p:cNvPr>
          <p:cNvSpPr txBox="1"/>
          <p:nvPr/>
        </p:nvSpPr>
        <p:spPr>
          <a:xfrm rot="21440127">
            <a:off x="-2651523" y="209022"/>
            <a:ext cx="8229600" cy="8572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FFFFFF"/>
                </a:solidFill>
                <a:uFillTx/>
                <a:latin typeface="Bradley Hand ITC" pitchFamily="66"/>
              </a:rPr>
              <a:t>Scores?</a:t>
            </a: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2CDED921-28C7-4D95-8519-B6FF7F7C78EF}"/>
              </a:ext>
            </a:extLst>
          </p:cNvPr>
          <p:cNvSpPr txBox="1"/>
          <p:nvPr/>
        </p:nvSpPr>
        <p:spPr>
          <a:xfrm rot="21440127">
            <a:off x="93936" y="3483772"/>
            <a:ext cx="4049713" cy="8572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FFFFFF"/>
                </a:solidFill>
                <a:uFillTx/>
                <a:latin typeface="Bradley Hand ITC" pitchFamily="66"/>
              </a:rPr>
              <a:t>ELA Scores should come back the 1</a:t>
            </a:r>
            <a:r>
              <a:rPr lang="en-US" sz="3200" b="1" i="0" u="none" strike="noStrike" kern="1200" cap="none" spc="0" baseline="30000">
                <a:solidFill>
                  <a:srgbClr val="FFFFFF"/>
                </a:solidFill>
                <a:uFillTx/>
                <a:latin typeface="Bradley Hand ITC" pitchFamily="66"/>
              </a:rPr>
              <a:t>st</a:t>
            </a:r>
            <a:r>
              <a:rPr lang="en-US" sz="3200" b="1" i="0" u="none" strike="noStrike" kern="1200" cap="none" spc="0" baseline="0">
                <a:solidFill>
                  <a:srgbClr val="FFFFFF"/>
                </a:solidFill>
                <a:uFillTx/>
                <a:latin typeface="Bradley Hand ITC" pitchFamily="66"/>
              </a:rPr>
              <a:t> or 2</a:t>
            </a:r>
            <a:r>
              <a:rPr lang="en-US" sz="3200" b="1" i="0" u="none" strike="noStrike" kern="1200" cap="none" spc="0" baseline="30000">
                <a:solidFill>
                  <a:srgbClr val="FFFFFF"/>
                </a:solidFill>
                <a:uFillTx/>
                <a:latin typeface="Bradley Hand ITC" pitchFamily="66"/>
              </a:rPr>
              <a:t>nd</a:t>
            </a:r>
            <a:r>
              <a:rPr lang="en-US" sz="3200" b="1" i="0" u="none" strike="noStrike" kern="1200" cap="none" spc="0" baseline="0">
                <a:solidFill>
                  <a:srgbClr val="FFFFFF"/>
                </a:solidFill>
                <a:uFillTx/>
                <a:latin typeface="Bradley Hand ITC" pitchFamily="66"/>
              </a:rPr>
              <a:t> week in May!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31FC6F21-33C0-464A-8DC4-6DA608AF2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214" y="3790946"/>
            <a:ext cx="1066803" cy="10881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12EE5BED-DB83-47CA-B6AA-6E640E244F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1440127">
            <a:off x="91677" y="476585"/>
            <a:ext cx="8229600" cy="857250"/>
          </a:xfrm>
        </p:spPr>
        <p:txBody>
          <a:bodyPr/>
          <a:lstStyle/>
          <a:p>
            <a:pPr lvl="0"/>
            <a:r>
              <a:rPr lang="en-US"/>
              <a:t>What Happens if my student does not meet grade level?!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9B419850-9231-4D83-9EA5-EFFEB49309B5}"/>
              </a:ext>
            </a:extLst>
          </p:cNvPr>
          <p:cNvSpPr txBox="1"/>
          <p:nvPr/>
        </p:nvSpPr>
        <p:spPr>
          <a:xfrm>
            <a:off x="3047996" y="1524670"/>
            <a:ext cx="4267203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B3A2C7"/>
                </a:solidFill>
                <a:uFillTx/>
                <a:latin typeface="Calibri"/>
              </a:rPr>
              <a:t>3</a:t>
            </a:r>
            <a:r>
              <a:rPr lang="en-US" sz="1800" b="1" i="0" u="none" strike="noStrike" kern="1200" cap="none" spc="0" baseline="30000">
                <a:solidFill>
                  <a:srgbClr val="B3A2C7"/>
                </a:solidFill>
                <a:uFillTx/>
                <a:latin typeface="Calibri"/>
              </a:rPr>
              <a:t>rd</a:t>
            </a:r>
            <a:r>
              <a:rPr lang="en-US" sz="1800" b="1" i="0" u="none" strike="noStrike" kern="1200" cap="none" spc="0" baseline="0">
                <a:solidFill>
                  <a:srgbClr val="B3A2C7"/>
                </a:solidFill>
                <a:uFillTx/>
                <a:latin typeface="Calibri"/>
              </a:rPr>
              <a:t> and 5</a:t>
            </a:r>
            <a:r>
              <a:rPr lang="en-US" sz="1800" b="1" i="0" u="none" strike="noStrike" kern="1200" cap="none" spc="0" baseline="30000">
                <a:solidFill>
                  <a:srgbClr val="B3A2C7"/>
                </a:solidFill>
                <a:uFillTx/>
                <a:latin typeface="Calibri"/>
              </a:rPr>
              <a:t>th</a:t>
            </a:r>
            <a:r>
              <a:rPr lang="en-US" sz="1800" b="1" i="0" u="none" strike="noStrike" kern="1200" cap="none" spc="0" baseline="0">
                <a:solidFill>
                  <a:srgbClr val="B3A2C7"/>
                </a:solidFill>
                <a:uFillTx/>
                <a:latin typeface="Calibri"/>
              </a:rPr>
              <a:t> grade ELA will have re-takes this year if the students do not meet the Lexile cut-off for ELA 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B3A2C7"/>
                </a:solidFill>
                <a:uFillTx/>
                <a:latin typeface="Calibri"/>
              </a:rPr>
              <a:t>3</a:t>
            </a:r>
            <a:r>
              <a:rPr lang="en-US" sz="1800" b="1" i="0" u="none" strike="noStrike" kern="1200" cap="none" spc="0" baseline="30000">
                <a:solidFill>
                  <a:srgbClr val="B3A2C7"/>
                </a:solidFill>
                <a:uFillTx/>
                <a:latin typeface="Calibri"/>
              </a:rPr>
              <a:t>rd</a:t>
            </a:r>
            <a:r>
              <a:rPr lang="en-US" sz="1800" b="1" i="0" u="none" strike="noStrike" kern="1200" cap="none" spc="0" baseline="0">
                <a:solidFill>
                  <a:srgbClr val="B3A2C7"/>
                </a:solidFill>
                <a:uFillTx/>
                <a:latin typeface="Calibri"/>
              </a:rPr>
              <a:t>- 520 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B3A2C7"/>
                </a:solidFill>
                <a:uFillTx/>
                <a:latin typeface="Calibri"/>
              </a:rPr>
              <a:t>4</a:t>
            </a:r>
            <a:r>
              <a:rPr lang="en-US" sz="1800" b="1" i="0" u="none" strike="noStrike" kern="1200" cap="none" spc="0" baseline="30000">
                <a:solidFill>
                  <a:srgbClr val="B3A2C7"/>
                </a:solidFill>
                <a:uFillTx/>
                <a:latin typeface="Calibri"/>
              </a:rPr>
              <a:t>th</a:t>
            </a:r>
            <a:r>
              <a:rPr lang="en-US" sz="1800" b="1" i="0" u="none" strike="noStrike" kern="1200" cap="none" spc="0" baseline="0">
                <a:solidFill>
                  <a:srgbClr val="B3A2C7"/>
                </a:solidFill>
                <a:uFillTx/>
                <a:latin typeface="Calibri"/>
              </a:rPr>
              <a:t>- 740 (But they do not re-take)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B3A2C7"/>
                </a:solidFill>
                <a:uFillTx/>
                <a:latin typeface="Calibri"/>
              </a:rPr>
              <a:t>5</a:t>
            </a:r>
            <a:r>
              <a:rPr lang="en-US" sz="1800" b="1" i="0" u="none" strike="noStrike" kern="1200" cap="none" spc="0" baseline="30000">
                <a:solidFill>
                  <a:srgbClr val="B3A2C7"/>
                </a:solidFill>
                <a:uFillTx/>
                <a:latin typeface="Calibri"/>
              </a:rPr>
              <a:t>th</a:t>
            </a:r>
            <a:r>
              <a:rPr lang="en-US" sz="1800" b="1" i="0" u="none" strike="noStrike" kern="1200" cap="none" spc="0" baseline="0">
                <a:solidFill>
                  <a:srgbClr val="B3A2C7"/>
                </a:solidFill>
                <a:uFillTx/>
                <a:latin typeface="Calibri"/>
              </a:rPr>
              <a:t>- 830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5519556-BFE9-4305-8771-A03A9D94E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214" y="3790946"/>
            <a:ext cx="1066803" cy="10881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E4BAF322-7203-46D5-853A-67B30D623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29429">
            <a:off x="503953" y="2071170"/>
            <a:ext cx="2375611" cy="2057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0F92B21E-3EFF-48FB-8D09-A4ADFBF84F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1440127">
            <a:off x="91677" y="476585"/>
            <a:ext cx="8229600" cy="857250"/>
          </a:xfrm>
        </p:spPr>
        <p:txBody>
          <a:bodyPr/>
          <a:lstStyle/>
          <a:p>
            <a:pPr lvl="0"/>
            <a:r>
              <a:rPr lang="en-US"/>
              <a:t>What Happens if my student does not meet grade level?!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ACE15DD7-5F60-4048-A87A-0A7080194F37}"/>
              </a:ext>
            </a:extLst>
          </p:cNvPr>
          <p:cNvSpPr txBox="1"/>
          <p:nvPr/>
        </p:nvSpPr>
        <p:spPr>
          <a:xfrm>
            <a:off x="2450518" y="1524670"/>
            <a:ext cx="4864681" cy="2308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00B0F0"/>
                </a:solidFill>
                <a:uFillTx/>
                <a:latin typeface="Calibri"/>
              </a:rPr>
              <a:t>8</a:t>
            </a:r>
            <a:r>
              <a:rPr lang="en-US" sz="2400" b="1" i="0" u="none" strike="noStrike" kern="1200" cap="none" spc="0" baseline="30000">
                <a:solidFill>
                  <a:srgbClr val="00B0F0"/>
                </a:solidFill>
                <a:uFillTx/>
                <a:latin typeface="Calibri"/>
              </a:rPr>
              <a:t>th</a:t>
            </a:r>
            <a:r>
              <a:rPr lang="en-US" sz="2400" b="1" i="0" u="none" strike="noStrike" kern="1200" cap="none" spc="0" baseline="0">
                <a:solidFill>
                  <a:srgbClr val="00B0F0"/>
                </a:solidFill>
                <a:uFillTx/>
                <a:latin typeface="Calibri"/>
              </a:rPr>
              <a:t> grade ELA will have re-takes this year if the students do not meet the Lexile cut-off for ELA </a:t>
            </a:r>
            <a:endParaRPr lang="en-US" sz="2400" b="1" i="0" u="none" strike="noStrike" kern="1200" cap="none" spc="0" baseline="0">
              <a:solidFill>
                <a:srgbClr val="00B0F0"/>
              </a:solidFill>
              <a:uFillTx/>
              <a:latin typeface="Calibri"/>
              <a:ea typeface="Calibri"/>
              <a:cs typeface="Calibri"/>
            </a:endParaRP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00B0F0"/>
                </a:solidFill>
                <a:uFillTx/>
                <a:latin typeface="Calibri"/>
              </a:rPr>
              <a:t>6</a:t>
            </a:r>
            <a:r>
              <a:rPr lang="en-US" sz="2400" b="1" i="0" u="none" strike="noStrike" kern="1200" cap="none" spc="0" baseline="30000">
                <a:solidFill>
                  <a:srgbClr val="00B0F0"/>
                </a:solidFill>
                <a:uFillTx/>
                <a:latin typeface="Calibri"/>
              </a:rPr>
              <a:t>th</a:t>
            </a:r>
            <a:r>
              <a:rPr lang="en-US" sz="2400" b="1" i="0" u="none" strike="noStrike" kern="1200" cap="none" spc="0" baseline="0">
                <a:solidFill>
                  <a:srgbClr val="00B0F0"/>
                </a:solidFill>
                <a:uFillTx/>
                <a:latin typeface="Calibri"/>
              </a:rPr>
              <a:t>- 925 (But they do not re-take)</a:t>
            </a:r>
            <a:endParaRPr lang="en-US" sz="2400" b="1" i="0" u="none" strike="noStrike" kern="1200" cap="none" spc="0" baseline="0">
              <a:solidFill>
                <a:srgbClr val="00B0F0"/>
              </a:solidFill>
              <a:uFillTx/>
              <a:latin typeface="Calibri"/>
              <a:ea typeface="Calibri"/>
              <a:cs typeface="Calibri"/>
            </a:endParaRP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00B0F0"/>
                </a:solidFill>
                <a:uFillTx/>
                <a:latin typeface="Calibri"/>
              </a:rPr>
              <a:t>7</a:t>
            </a:r>
            <a:r>
              <a:rPr lang="en-US" sz="2400" b="1" i="0" u="none" strike="noStrike" kern="1200" cap="none" spc="0" baseline="30000">
                <a:solidFill>
                  <a:srgbClr val="00B0F0"/>
                </a:solidFill>
                <a:uFillTx/>
                <a:latin typeface="Calibri"/>
              </a:rPr>
              <a:t>th</a:t>
            </a:r>
            <a:r>
              <a:rPr lang="en-US" sz="2400" b="1" i="0" u="none" strike="noStrike" kern="1200" cap="none" spc="0" baseline="0">
                <a:solidFill>
                  <a:srgbClr val="00B0F0"/>
                </a:solidFill>
                <a:uFillTx/>
                <a:latin typeface="Calibri"/>
              </a:rPr>
              <a:t>- 970 (But they do not re-take)</a:t>
            </a:r>
            <a:endParaRPr lang="en-US" sz="2400" b="1" i="0" u="none" strike="noStrike" kern="1200" cap="none" spc="0" baseline="0">
              <a:solidFill>
                <a:srgbClr val="00B0F0"/>
              </a:solidFill>
              <a:uFillTx/>
              <a:latin typeface="Calibri"/>
              <a:ea typeface="Calibri"/>
              <a:cs typeface="Calibri"/>
            </a:endParaRP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00B0F0"/>
                </a:solidFill>
                <a:uFillTx/>
                <a:latin typeface="Calibri"/>
              </a:rPr>
              <a:t>8</a:t>
            </a:r>
            <a:r>
              <a:rPr lang="en-US" sz="2400" b="1" i="0" u="none" strike="noStrike" kern="1200" cap="none" spc="0" baseline="30000">
                <a:solidFill>
                  <a:srgbClr val="00B0F0"/>
                </a:solidFill>
                <a:uFillTx/>
                <a:latin typeface="Calibri"/>
              </a:rPr>
              <a:t>th</a:t>
            </a:r>
            <a:r>
              <a:rPr lang="en-US" sz="2400" b="1" i="0" u="none" strike="noStrike" kern="1200" cap="none" spc="0" baseline="0">
                <a:solidFill>
                  <a:srgbClr val="00B0F0"/>
                </a:solidFill>
                <a:uFillTx/>
                <a:latin typeface="Calibri"/>
              </a:rPr>
              <a:t>- 1010</a:t>
            </a:r>
            <a:endParaRPr lang="en-US" sz="2400" b="1" i="0" u="none" strike="noStrike" kern="1200" cap="none" spc="0" baseline="0">
              <a:solidFill>
                <a:srgbClr val="00B0F0"/>
              </a:solidFill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47FB3F1-C28E-49EA-BD99-B5871DBEB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214" y="3790946"/>
            <a:ext cx="1066803" cy="10881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773214FA-462A-4A4C-B848-1745BA293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29429">
            <a:off x="513748" y="1605999"/>
            <a:ext cx="1440426" cy="12261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C8DB7BA9-E501-429F-AE2C-75DA4C1AEB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1440127">
            <a:off x="91677" y="476585"/>
            <a:ext cx="8229600" cy="857250"/>
          </a:xfrm>
        </p:spPr>
        <p:txBody>
          <a:bodyPr/>
          <a:lstStyle/>
          <a:p>
            <a:pPr lvl="0"/>
            <a:r>
              <a:rPr lang="en-US"/>
              <a:t>When will Re-Takes Happen?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462BE323-78E7-4098-B577-B0D43966D800}"/>
              </a:ext>
            </a:extLst>
          </p:cNvPr>
          <p:cNvSpPr txBox="1"/>
          <p:nvPr/>
        </p:nvSpPr>
        <p:spPr>
          <a:xfrm>
            <a:off x="2743200" y="2190746"/>
            <a:ext cx="5333996" cy="25545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1" i="0" u="none" strike="noStrike" kern="1200" cap="none" spc="0" baseline="0">
                <a:solidFill>
                  <a:srgbClr val="00B0F0"/>
                </a:solidFill>
                <a:uFillTx/>
                <a:latin typeface="Calibri"/>
              </a:rPr>
              <a:t>May:</a:t>
            </a:r>
            <a:endParaRPr lang="en-US" sz="8000" b="1" i="0" u="none" strike="noStrike" kern="1200" cap="none" spc="0" baseline="0">
              <a:solidFill>
                <a:srgbClr val="00B0F0"/>
              </a:solidFill>
              <a:uFillTx/>
              <a:latin typeface="Calibri"/>
              <a:ea typeface="Calibri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1" i="0" u="none" strike="noStrike" kern="1200" cap="none" spc="0" baseline="0">
                <a:solidFill>
                  <a:srgbClr val="00B0F0"/>
                </a:solidFill>
                <a:uFillTx/>
                <a:latin typeface="Calibri"/>
              </a:rPr>
              <a:t> 15</a:t>
            </a:r>
            <a:r>
              <a:rPr lang="en-US" sz="8000" b="1" i="0" u="none" strike="noStrike" kern="1200" cap="none" spc="0" baseline="30000">
                <a:solidFill>
                  <a:srgbClr val="00B0F0"/>
                </a:solidFill>
                <a:uFillTx/>
                <a:latin typeface="Calibri"/>
              </a:rPr>
              <a:t>th</a:t>
            </a:r>
            <a:r>
              <a:rPr lang="en-US" sz="8000" b="1" i="0" u="none" strike="noStrike" kern="1200" cap="none" spc="0" baseline="0">
                <a:solidFill>
                  <a:srgbClr val="00B0F0"/>
                </a:solidFill>
                <a:uFillTx/>
                <a:latin typeface="Calibri"/>
              </a:rPr>
              <a:t> &amp; 16</a:t>
            </a:r>
            <a:r>
              <a:rPr lang="en-US" sz="8000" b="1" i="0" u="none" strike="noStrike" kern="1200" cap="none" spc="0" baseline="30000">
                <a:solidFill>
                  <a:srgbClr val="00B0F0"/>
                </a:solidFill>
                <a:uFillTx/>
                <a:latin typeface="Calibri"/>
              </a:rPr>
              <a:t>th</a:t>
            </a:r>
            <a:endParaRPr lang="en-US" sz="8000" b="1" i="0" u="none" strike="noStrike" kern="1200" cap="none" spc="0" baseline="0">
              <a:solidFill>
                <a:srgbClr val="00B0F0"/>
              </a:solidFill>
              <a:uFillTx/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5A9402-FBCC-46D1-9805-A448ACDD2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3" y="3943349"/>
            <a:ext cx="1066803" cy="10881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1C223D-210C-498C-BB7C-40E27E9F0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03" y="2571749"/>
            <a:ext cx="2284802" cy="171359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F2166-B9DD-427D-85DC-0C793C43B8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7766" y="4324353"/>
            <a:ext cx="8729447" cy="638296"/>
          </a:xfrm>
          <a:solidFill>
            <a:srgbClr val="F2F2F2"/>
          </a:solidFill>
        </p:spPr>
        <p:txBody>
          <a:bodyPr/>
          <a:lstStyle/>
          <a:p>
            <a:pPr lvl="0"/>
            <a:r>
              <a:rPr lang="en-US">
                <a:solidFill>
                  <a:srgbClr val="000000"/>
                </a:solidFill>
                <a:hlinkClick r:id="rId2"/>
              </a:rPr>
              <a:t>http://www.gaexperienceonline.com/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  <a:hlinkClick r:id="rId2"/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Placeholder 10">
            <a:extLst>
              <a:ext uri="{FF2B5EF4-FFF2-40B4-BE49-F238E27FC236}">
                <a16:creationId xmlns:a16="http://schemas.microsoft.com/office/drawing/2014/main" id="{5977F668-5818-4CE2-ACA5-6D40C9F9D8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9435" b="9435"/>
          <a:stretch>
            <a:fillRect/>
          </a:stretch>
        </p:blipFill>
        <p:spPr>
          <a:xfrm>
            <a:off x="2057400" y="18068"/>
            <a:ext cx="5270180" cy="3952686"/>
          </a:xfr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59B39707-6F62-4716-ADC6-84AB9D6C7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929" y="2800350"/>
            <a:ext cx="1066803" cy="10881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C773-D8D8-46E7-B003-AD828671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7766" y="4324353"/>
            <a:ext cx="8729447" cy="638296"/>
          </a:xfrm>
          <a:solidFill>
            <a:srgbClr val="F2F2F2"/>
          </a:solidFill>
        </p:spPr>
        <p:txBody>
          <a:bodyPr anchorCtr="1"/>
          <a:lstStyle/>
          <a:p>
            <a:pPr lvl="0" algn="ctr"/>
            <a:r>
              <a:rPr lang="en-US">
                <a:solidFill>
                  <a:srgbClr val="000000"/>
                </a:solidFill>
                <a:hlinkClick r:id="rId2"/>
              </a:rPr>
              <a:t>http://www.gaexperienceonline.com/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  <a:hlinkClick r:id="rId2"/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5293AB2C-6D6C-4049-B63F-224B04E6F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929" y="2800350"/>
            <a:ext cx="1066803" cy="10881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3A270687-862B-4BEE-AE89-A0EB07D419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17636" r="17636"/>
          <a:stretch>
            <a:fillRect/>
          </a:stretch>
        </p:blipFill>
        <p:spPr>
          <a:xfrm>
            <a:off x="1295403" y="180850"/>
            <a:ext cx="6193368" cy="3483772"/>
          </a:xfrm>
        </p:spPr>
      </p:pic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51883A67-7C12-44B4-82C9-75EC0EA88F5E}"/>
              </a:ext>
            </a:extLst>
          </p:cNvPr>
          <p:cNvSpPr/>
          <p:nvPr/>
        </p:nvSpPr>
        <p:spPr>
          <a:xfrm>
            <a:off x="5867403" y="2800350"/>
            <a:ext cx="1295403" cy="99059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76196" cap="flat">
            <a:solidFill>
              <a:srgbClr val="FFFF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0E2F0-11FE-49B8-B37F-F551D72C48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7766" y="4324353"/>
            <a:ext cx="8729447" cy="638296"/>
          </a:xfrm>
          <a:solidFill>
            <a:srgbClr val="F2F2F2"/>
          </a:solidFill>
        </p:spPr>
        <p:txBody>
          <a:bodyPr anchorCtr="1"/>
          <a:lstStyle/>
          <a:p>
            <a:pPr lvl="0" algn="ctr"/>
            <a:r>
              <a:rPr lang="en-US">
                <a:solidFill>
                  <a:srgbClr val="000000"/>
                </a:solidFill>
                <a:hlinkClick r:id="rId2"/>
              </a:rPr>
              <a:t>http://www.gaexperienceonline.com/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  <a:hlinkClick r:id="rId2"/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79FB7C63-D194-4C01-AD34-B17FF542B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929" y="2800350"/>
            <a:ext cx="1066803" cy="10881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7A90A040-FA51-4024-9707-AC2E2A875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82789"/>
            <a:ext cx="5623825" cy="42363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0C121AB1-8E22-4B71-81AC-E6B1F14B8946}"/>
              </a:ext>
            </a:extLst>
          </p:cNvPr>
          <p:cNvSpPr/>
          <p:nvPr/>
        </p:nvSpPr>
        <p:spPr>
          <a:xfrm>
            <a:off x="4343400" y="1201878"/>
            <a:ext cx="3047996" cy="13716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76196" cap="flat">
            <a:solidFill>
              <a:srgbClr val="FFFF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7B463F-3824-44F4-A95A-465A1FAE6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2896" flipH="1">
            <a:off x="533397" y="4535"/>
            <a:ext cx="8077196" cy="48749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7FE9ED1-A5EC-44D5-8617-973737C1DBD6}"/>
              </a:ext>
            </a:extLst>
          </p:cNvPr>
          <p:cNvSpPr txBox="1"/>
          <p:nvPr/>
        </p:nvSpPr>
        <p:spPr>
          <a:xfrm rot="21391276">
            <a:off x="628604" y="1603583"/>
            <a:ext cx="7607497" cy="8572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Eraser" pitchFamily="2"/>
              </a:rPr>
              <a:t>You are the classroom expert!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Eraser" pitchFamily="2"/>
              </a:rPr>
              <a:t>You work hard!!!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Eraser" pitchFamily="2"/>
              </a:rPr>
              <a:t>Your students work hard!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B1B22D7-7496-41CE-85C1-20519E33B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73184">
            <a:off x="7969297" y="3844203"/>
            <a:ext cx="1066803" cy="10881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FA45B-F2A1-4DB4-845F-612874DFB8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7766" y="4324353"/>
            <a:ext cx="8729447" cy="638296"/>
          </a:xfrm>
          <a:solidFill>
            <a:srgbClr val="F2F2F2"/>
          </a:solidFill>
        </p:spPr>
        <p:txBody>
          <a:bodyPr anchorCtr="1"/>
          <a:lstStyle/>
          <a:p>
            <a:pPr lvl="0" algn="ctr"/>
            <a:r>
              <a:rPr lang="en-US">
                <a:solidFill>
                  <a:srgbClr val="000000"/>
                </a:solidFill>
                <a:hlinkClick r:id="rId2"/>
              </a:rPr>
              <a:t>http://www.gaexperienceonline.com/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  <a:hlinkClick r:id="rId2"/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60171A0-3D6F-40DF-BC39-757AC44AF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929" y="2800350"/>
            <a:ext cx="1066803" cy="10881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8188C-AFE1-49A6-82CB-DFE61A8A6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3" y="666753"/>
            <a:ext cx="6629400" cy="30334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D604B3-C4DA-4B6F-8996-B223AB3D2B21}"/>
              </a:ext>
            </a:extLst>
          </p:cNvPr>
          <p:cNvSpPr/>
          <p:nvPr/>
        </p:nvSpPr>
        <p:spPr>
          <a:xfrm>
            <a:off x="1066803" y="2038353"/>
            <a:ext cx="3733796" cy="13716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76196" cap="flat">
            <a:solidFill>
              <a:srgbClr val="FFFF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D7B87B0-E896-4F1D-9637-581A5CC60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929" y="3856481"/>
            <a:ext cx="1066803" cy="10881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07CE3390-E58A-42F0-BCA3-3FB8E1CF21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7276" y="895353"/>
            <a:ext cx="8555729" cy="3886200"/>
          </a:xfrm>
        </p:spPr>
        <p:txBody>
          <a:bodyPr/>
          <a:lstStyle/>
          <a:p>
            <a:pPr lvl="0"/>
            <a:r>
              <a:rPr lang="en-US" sz="4000" u="sng"/>
              <a:t>Best Tips for State Testing:</a:t>
            </a:r>
            <a:br>
              <a:rPr lang="en-US" sz="4000" u="sng"/>
            </a:br>
            <a:r>
              <a:rPr lang="en-US"/>
              <a:t>- Work hard all year (This isn’t something you can “cram for”)</a:t>
            </a:r>
            <a:br>
              <a:rPr lang="en-US"/>
            </a:br>
            <a:r>
              <a:rPr lang="en-US"/>
              <a:t>- Maintain a study habit on a regular basis</a:t>
            </a:r>
            <a:br>
              <a:rPr lang="en-US"/>
            </a:br>
            <a:r>
              <a:rPr lang="en-US"/>
              <a:t>- Get plenty of rest </a:t>
            </a:r>
            <a:br>
              <a:rPr lang="en-US"/>
            </a:br>
            <a:r>
              <a:rPr lang="en-US"/>
              <a:t>-TAKE YOUR TIME on the test- it isn’t a race</a:t>
            </a:r>
            <a:br>
              <a:rPr lang="en-US"/>
            </a:br>
            <a:r>
              <a:rPr lang="en-US"/>
              <a:t>- Continue your normal morning routine during testing (including breakfast)</a:t>
            </a:r>
            <a:br>
              <a:rPr lang="en-US"/>
            </a:br>
            <a:r>
              <a:rPr lang="en-US"/>
              <a:t>- Ensure your device is charged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358A1ECB-B8E5-4686-9C28-8FC0D35C52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68110">
            <a:off x="4054998" y="1143621"/>
            <a:ext cx="4440143" cy="594122"/>
          </a:xfrm>
        </p:spPr>
        <p:txBody>
          <a:bodyPr anchorCtr="0">
            <a:noAutofit/>
          </a:bodyPr>
          <a:lstStyle/>
          <a:p>
            <a:pPr lvl="0" algn="l"/>
            <a:r>
              <a:rPr lang="en-US" sz="6600"/>
              <a:t>Questions</a:t>
            </a:r>
            <a:r>
              <a:rPr lang="en-US" sz="3600"/>
              <a:t>?</a:t>
            </a:r>
            <a:br>
              <a:rPr lang="en-US" sz="3600"/>
            </a:br>
            <a:endParaRPr lang="en-US" sz="360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DF43898-6809-47FA-B861-BC323D3A7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3" y="209553"/>
            <a:ext cx="3581403" cy="422890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0E4A2-39A5-4999-B5EE-5A40CB0A333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3276596" y="3638553"/>
            <a:ext cx="5867403" cy="3394472"/>
          </a:xfrm>
        </p:spPr>
        <p:txBody>
          <a:bodyPr/>
          <a:lstStyle/>
          <a:p>
            <a:pPr lvl="0" algn="r">
              <a:spcBef>
                <a:spcPts val="900"/>
              </a:spcBef>
            </a:pPr>
            <a:r>
              <a:rPr lang="en-US" sz="3600"/>
              <a:t>Lindy Dunn </a:t>
            </a:r>
          </a:p>
          <a:p>
            <a:pPr lvl="0" algn="r"/>
            <a:r>
              <a:rPr lang="en-US">
                <a:solidFill>
                  <a:srgbClr val="EEECE1"/>
                </a:solidFill>
                <a:hlinkClick r:id="rId3"/>
              </a:rPr>
              <a:t>Dunn.lindy.m@muscogee.k12.ga.us</a:t>
            </a:r>
            <a:endParaRPr lang="en-US">
              <a:solidFill>
                <a:srgbClr val="EEECE1"/>
              </a:solidFill>
            </a:endParaRPr>
          </a:p>
          <a:p>
            <a:pPr lvl="0">
              <a:spcBef>
                <a:spcPts val="900"/>
              </a:spcBef>
            </a:pPr>
            <a:endParaRPr lang="en-US"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2DFA44-0C2C-44A7-B70F-59AF6E9E9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5925">
            <a:off x="4434054" y="453058"/>
            <a:ext cx="4139799" cy="27134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04F773F-13F5-49ED-8C0D-B0F5295DCADB}"/>
              </a:ext>
            </a:extLst>
          </p:cNvPr>
          <p:cNvSpPr txBox="1"/>
          <p:nvPr/>
        </p:nvSpPr>
        <p:spPr>
          <a:xfrm rot="21391276">
            <a:off x="4594430" y="1063858"/>
            <a:ext cx="3890214" cy="8572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Cactus-Town" pitchFamily="2"/>
              </a:rPr>
              <a:t>4th grade: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ctus-Town" pitchFamily="2"/>
              </a:rPr>
              <a:t>ELA &amp; Math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F1F3C24-D7E4-4557-BD52-7D909DC30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4057" flipH="1">
            <a:off x="264033" y="242206"/>
            <a:ext cx="4140823" cy="27140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AEB745-A0C3-435F-89F5-4A13199C15C8}"/>
              </a:ext>
            </a:extLst>
          </p:cNvPr>
          <p:cNvSpPr txBox="1"/>
          <p:nvPr/>
        </p:nvSpPr>
        <p:spPr>
          <a:xfrm rot="197602">
            <a:off x="334296" y="776243"/>
            <a:ext cx="3890214" cy="8572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Cactus-Town" pitchFamily="2"/>
              </a:rPr>
              <a:t>3</a:t>
            </a:r>
            <a:r>
              <a:rPr lang="en-US" sz="3600" b="1" i="0" u="none" strike="noStrike" kern="1200" cap="none" spc="0" baseline="30000">
                <a:solidFill>
                  <a:srgbClr val="FFFFFF"/>
                </a:solidFill>
                <a:uFillTx/>
                <a:latin typeface="Cactus-Town" pitchFamily="2"/>
              </a:rPr>
              <a:t>rd</a:t>
            </a:r>
            <a:r>
              <a: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Cactus-Town" pitchFamily="2"/>
              </a:rPr>
              <a:t> grade: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ctus-Town" pitchFamily="2"/>
              </a:rPr>
              <a:t>ELA &amp; Math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255860D3-AFDC-485E-9611-E888D33B9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153" y="3698702"/>
            <a:ext cx="1066803" cy="10881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B355287-F4E3-4175-B72A-19D36FB86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5925">
            <a:off x="1766465" y="2696447"/>
            <a:ext cx="4941472" cy="27134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DBB0F3D-F136-41A0-ADB9-4EEB858CF4EB}"/>
              </a:ext>
            </a:extLst>
          </p:cNvPr>
          <p:cNvSpPr txBox="1"/>
          <p:nvPr/>
        </p:nvSpPr>
        <p:spPr>
          <a:xfrm rot="21391276">
            <a:off x="2050716" y="3262743"/>
            <a:ext cx="4335307" cy="8572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Cactus-Town" pitchFamily="2"/>
              </a:rPr>
              <a:t>5</a:t>
            </a:r>
            <a:r>
              <a:rPr lang="en-US" sz="3600" b="1" i="0" u="none" strike="noStrike" kern="1200" cap="none" spc="0" baseline="30000">
                <a:solidFill>
                  <a:srgbClr val="FFFFFF"/>
                </a:solidFill>
                <a:uFillTx/>
                <a:latin typeface="Cactus-Town" pitchFamily="2"/>
              </a:rPr>
              <a:t>th</a:t>
            </a:r>
            <a:r>
              <a: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Cactus-Town" pitchFamily="2"/>
              </a:rPr>
              <a:t> grade: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Cactus-Town" pitchFamily="2"/>
              </a:rPr>
              <a:t> ELA, Math, Science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9C47F0-F37B-4A58-BFA4-2F4A5A1D2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5925">
            <a:off x="4434054" y="453058"/>
            <a:ext cx="4139799" cy="27134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12F7FAF-480C-4A31-A80E-C53D7315FFA7}"/>
              </a:ext>
            </a:extLst>
          </p:cNvPr>
          <p:cNvSpPr txBox="1"/>
          <p:nvPr/>
        </p:nvSpPr>
        <p:spPr>
          <a:xfrm rot="21391276">
            <a:off x="4594430" y="1063858"/>
            <a:ext cx="3890214" cy="8572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Cactus-Town" pitchFamily="2"/>
              </a:rPr>
              <a:t>7</a:t>
            </a:r>
            <a:r>
              <a:rPr lang="en-US" sz="3600" b="1" i="0" u="none" strike="noStrike" kern="1200" cap="none" spc="0" baseline="30000">
                <a:solidFill>
                  <a:srgbClr val="FFFFFF"/>
                </a:solidFill>
                <a:uFillTx/>
                <a:latin typeface="Cactus-Town" pitchFamily="2"/>
              </a:rPr>
              <a:t>th</a:t>
            </a:r>
            <a:r>
              <a: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Cactus-Town" pitchFamily="2"/>
              </a:rPr>
              <a:t> grade: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ctus-Town" pitchFamily="2"/>
              </a:rPr>
              <a:t>ELA &amp; Math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0C44495-FA5F-4430-9762-823BFBF74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4057" flipH="1">
            <a:off x="264033" y="242206"/>
            <a:ext cx="4140823" cy="27140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4417BF1-6AE4-42CF-90C5-9CCFD12B41E3}"/>
              </a:ext>
            </a:extLst>
          </p:cNvPr>
          <p:cNvSpPr txBox="1"/>
          <p:nvPr/>
        </p:nvSpPr>
        <p:spPr>
          <a:xfrm rot="197602">
            <a:off x="334296" y="776243"/>
            <a:ext cx="3890214" cy="8572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Cactus-Town" pitchFamily="2"/>
              </a:rPr>
              <a:t>6</a:t>
            </a:r>
            <a:r>
              <a:rPr lang="en-US" sz="3600" b="1" i="0" u="none" strike="noStrike" kern="1200" cap="none" spc="0" baseline="30000">
                <a:solidFill>
                  <a:srgbClr val="FFFFFF"/>
                </a:solidFill>
                <a:uFillTx/>
                <a:latin typeface="Cactus-Town" pitchFamily="2"/>
              </a:rPr>
              <a:t>th</a:t>
            </a:r>
            <a:r>
              <a: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Cactus-Town" pitchFamily="2"/>
              </a:rPr>
              <a:t> grade: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ctus-Town" pitchFamily="2"/>
              </a:rPr>
              <a:t>ELA &amp; Math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7C5FE8DC-7EC9-412A-AEE8-D1347A692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153" y="3698702"/>
            <a:ext cx="1066803" cy="10881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DE51638-9208-4DD8-BFB8-70BFFF2F0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5925">
            <a:off x="1766465" y="2696447"/>
            <a:ext cx="4941472" cy="27134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04F1FEF-FA15-4781-9015-C25881123AB6}"/>
              </a:ext>
            </a:extLst>
          </p:cNvPr>
          <p:cNvSpPr txBox="1"/>
          <p:nvPr/>
        </p:nvSpPr>
        <p:spPr>
          <a:xfrm rot="21391276">
            <a:off x="1898733" y="3267361"/>
            <a:ext cx="4487427" cy="8572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Cactus-Town" pitchFamily="2"/>
              </a:rPr>
              <a:t>8</a:t>
            </a:r>
            <a:r>
              <a:rPr lang="en-US" sz="3600" b="1" i="0" u="none" strike="noStrike" kern="1200" cap="none" spc="0" baseline="30000">
                <a:solidFill>
                  <a:srgbClr val="FFFFFF"/>
                </a:solidFill>
                <a:uFillTx/>
                <a:latin typeface="Cactus-Town" pitchFamily="2"/>
              </a:rPr>
              <a:t>th</a:t>
            </a:r>
            <a:r>
              <a: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Cactus-Town" pitchFamily="2"/>
              </a:rPr>
              <a:t> grade: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Cactus-Town" pitchFamily="2"/>
              </a:rPr>
              <a:t> ELA, Math, Science, Social Studies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4D40EC-AC29-4C4F-98B1-3B25055F4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5925">
            <a:off x="692557" y="92062"/>
            <a:ext cx="7437656" cy="48749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1265292-123F-4A1F-A3F5-90753911031F}"/>
              </a:ext>
            </a:extLst>
          </p:cNvPr>
          <p:cNvSpPr txBox="1"/>
          <p:nvPr/>
        </p:nvSpPr>
        <p:spPr>
          <a:xfrm rot="21391276">
            <a:off x="1561375" y="1445530"/>
            <a:ext cx="5609779" cy="11094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Eraser" pitchFamily="2"/>
              </a:rPr>
              <a:t>The Georgia Milestones Assessment System (Georgia Milestones) is an annual test given to students in grades 3 -12.  The Georgia Milestones measures how well students have mastered the skills outlined in the state-adopted standards for English Language Arts (ELA), Mathematics, Science, and Social Studies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D0556C-4751-42DB-992C-9B6A034BD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153" y="3698702"/>
            <a:ext cx="1066803" cy="10881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2F76D-04A9-44CF-9312-F20244A0B6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3" y="535116"/>
            <a:ext cx="8229600" cy="857250"/>
          </a:xfrm>
        </p:spPr>
        <p:txBody>
          <a:bodyPr>
            <a:noAutofit/>
          </a:bodyPr>
          <a:lstStyle/>
          <a:p>
            <a:pPr lvl="0"/>
            <a:r>
              <a:rPr lang="en-US" sz="3600">
                <a:solidFill>
                  <a:srgbClr val="C3D69B"/>
                </a:solidFill>
              </a:rPr>
              <a:t>What is different about the Georgia milestones when compared to Other state assessments?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4C2B815-87B5-4AD4-B4C7-5AB4D3E6A28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3950" y="2001466"/>
            <a:ext cx="8229600" cy="3394472"/>
          </a:xfrm>
        </p:spPr>
        <p:txBody>
          <a:bodyPr/>
          <a:lstStyle/>
          <a:p>
            <a:pPr lvl="0"/>
            <a:r>
              <a:rPr lang="en-US"/>
              <a:t>One of the biggest differences between Georgia Milestones and other state tests is the increased difficulty, sometimes called rigor, which is required to match the test to our state standards.</a:t>
            </a:r>
          </a:p>
          <a:p>
            <a:pPr lvl="0"/>
            <a:r>
              <a:rPr lang="en-US"/>
              <a:t>The Georgia Milestones features open-ended questions for which students must create a written response rather than choosing a multiple choice answer. Some questions require students to give a reason for the answer they chose or to identify why an answer provided may not be correct.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5E6422B-6073-41C6-A488-5D9FFBCEE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246" y="2724153"/>
            <a:ext cx="1066803" cy="10881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7C7C3-F7AD-4713-899A-17C878AD2C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3" y="535116"/>
            <a:ext cx="8229600" cy="857250"/>
          </a:xfrm>
        </p:spPr>
        <p:txBody>
          <a:bodyPr>
            <a:noAutofit/>
          </a:bodyPr>
          <a:lstStyle/>
          <a:p>
            <a:pPr lvl="0"/>
            <a:r>
              <a:rPr lang="en-US" sz="5400">
                <a:solidFill>
                  <a:srgbClr val="C3D69B"/>
                </a:solidFill>
              </a:rPr>
              <a:t>Example: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3452C14-A97C-4748-ABAA-C9414807124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3950" y="2001466"/>
            <a:ext cx="8229600" cy="3394472"/>
          </a:xfrm>
        </p:spPr>
        <p:txBody>
          <a:bodyPr/>
          <a:lstStyle/>
          <a:p>
            <a:pPr lvl="0"/>
            <a:r>
              <a:rPr lang="en-US"/>
              <a:t>The following are examples to show you the difference in what used to be shown, and what is currently on the test for students.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49FAE02-3398-4ACE-90B7-707879F62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246" y="2724153"/>
            <a:ext cx="1066803" cy="10881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10C72E-92B3-4FCB-A707-088D99212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5925">
            <a:off x="4847783" y="-20035"/>
            <a:ext cx="4139799" cy="16017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8487ABC-FC19-478A-8CAC-BDE7BDDA1841}"/>
              </a:ext>
            </a:extLst>
          </p:cNvPr>
          <p:cNvSpPr txBox="1"/>
          <p:nvPr/>
        </p:nvSpPr>
        <p:spPr>
          <a:xfrm rot="21391276">
            <a:off x="5080205" y="250591"/>
            <a:ext cx="3890214" cy="8572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Bradley Hand ITC" pitchFamily="66"/>
              </a:rPr>
              <a:t>Basic Question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AD70AF0-898E-48BF-8A22-76735FC9E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4057" flipH="1">
            <a:off x="137115" y="1039005"/>
            <a:ext cx="4140823" cy="20051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92E4AF5-E259-4D66-9496-F16B3A03532A}"/>
              </a:ext>
            </a:extLst>
          </p:cNvPr>
          <p:cNvSpPr txBox="1"/>
          <p:nvPr/>
        </p:nvSpPr>
        <p:spPr>
          <a:xfrm rot="197602">
            <a:off x="49122" y="1461915"/>
            <a:ext cx="3890214" cy="8572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Bradley Hand ITC" pitchFamily="66"/>
              </a:rPr>
              <a:t>GMAS type Question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C551121C-2AED-43FD-901E-63E653EC7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153" y="3698702"/>
            <a:ext cx="1066803" cy="10881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F53186-B8CB-4809-AD87-305E603E18FE}"/>
              </a:ext>
            </a:extLst>
          </p:cNvPr>
          <p:cNvSpPr txBox="1"/>
          <p:nvPr/>
        </p:nvSpPr>
        <p:spPr>
          <a:xfrm>
            <a:off x="6248396" y="1328833"/>
            <a:ext cx="3041907" cy="40233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Bahnschrift Light" pitchFamily="34"/>
              </a:rPr>
              <a:t>Solve this equation:  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FFFFFF"/>
                </a:solidFill>
                <a:uFillTx/>
                <a:latin typeface="Bahnschrift Light" pitchFamily="34"/>
              </a:rPr>
              <a:t>½ ÷ 8=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FFFFFF"/>
                </a:solidFill>
                <a:uFillTx/>
                <a:latin typeface="Bahnschrift Light" pitchFamily="34"/>
              </a:rPr>
              <a:t>A. 8/16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FFFFFF"/>
                </a:solidFill>
                <a:uFillTx/>
                <a:latin typeface="Bahnschrift Light" pitchFamily="34"/>
              </a:rPr>
              <a:t>B. 1/16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FFFFFF"/>
                </a:solidFill>
                <a:uFillTx/>
                <a:latin typeface="Bahnschrift Light" pitchFamily="34"/>
              </a:rPr>
              <a:t>C. 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FFFFFF"/>
                </a:solidFill>
                <a:uFillTx/>
                <a:latin typeface="Bahnschrift Light" pitchFamily="34"/>
              </a:rPr>
              <a:t>D. 1/64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FFFFFF"/>
              </a:solidFill>
              <a:uFillTx/>
              <a:latin typeface="Bahnschrift Light" pitchFamily="34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A086BE69-D877-45AE-90EB-2EFDB83C5548}"/>
              </a:ext>
            </a:extLst>
          </p:cNvPr>
          <p:cNvSpPr txBox="1"/>
          <p:nvPr/>
        </p:nvSpPr>
        <p:spPr>
          <a:xfrm>
            <a:off x="6931" y="3101937"/>
            <a:ext cx="6515255" cy="19082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EEECE1"/>
                </a:solidFill>
                <a:uFillTx/>
                <a:latin typeface="Calibri"/>
              </a:rPr>
              <a:t>Which problem could the expression below help solve? </a:t>
            </a:r>
          </a:p>
          <a:p>
            <a:pPr marL="128016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EEECE1"/>
                </a:solidFill>
                <a:uFillTx/>
                <a:latin typeface="Calibri"/>
              </a:rPr>
              <a:t>		</a:t>
            </a:r>
            <a:r>
              <a:rPr lang="en-US" sz="2800" b="0" i="0" u="none" strike="noStrike" kern="1200" cap="none" spc="0" baseline="0">
                <a:solidFill>
                  <a:srgbClr val="EEECE1"/>
                </a:solidFill>
                <a:uFillTx/>
                <a:latin typeface="Calibri"/>
              </a:rPr>
              <a:t>½ ÷ 8=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EEECE1"/>
                </a:solidFill>
                <a:uFillTx/>
                <a:latin typeface="Calibri"/>
              </a:rPr>
              <a:t>A. How much total feed will 2 chickens eat if each chicken is given 1/8 pounds of feed?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EEECE1"/>
                </a:solidFill>
                <a:uFillTx/>
                <a:latin typeface="Calibri"/>
              </a:rPr>
              <a:t>B. How much milk will each child get if 8 children share ½ gallon of milk equally?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EEECE1"/>
                </a:solidFill>
                <a:uFillTx/>
                <a:latin typeface="Calibri"/>
              </a:rPr>
              <a:t>C. If each cake requires ½ cup of milk, how much milk will be used to make 8 cakes?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EEECE1"/>
                </a:solidFill>
                <a:uFillTx/>
                <a:latin typeface="Calibri"/>
              </a:rPr>
              <a:t>D. Sixteen children are divided into 2 equal groups. If each child receives 8 pieces of candy, how many pieces of candy are required for each group of children?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4676</TotalTime>
  <Words>954</Words>
  <Application>Microsoft Office PowerPoint</Application>
  <PresentationFormat>Widescreen</PresentationFormat>
  <Paragraphs>166</Paragraphs>
  <Slides>32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Bahnschrift Light</vt:lpstr>
      <vt:lpstr>Bradley Hand ITC</vt:lpstr>
      <vt:lpstr>Cactus-Town</vt:lpstr>
      <vt:lpstr>Calibri</vt:lpstr>
      <vt:lpstr>Eraser</vt:lpstr>
      <vt:lpstr>KG Dark Side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different about the Georgia milestones when compared to Other state assessments?</vt:lpstr>
      <vt:lpstr>Example: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Number of Questions and Breakdown</vt:lpstr>
      <vt:lpstr>Number of Questions and Breakdown</vt:lpstr>
      <vt:lpstr>Number of Questions and Breakdown</vt:lpstr>
      <vt:lpstr>Number of Questions and Breakdown</vt:lpstr>
      <vt:lpstr>Number of Questions and Breakdown</vt:lpstr>
      <vt:lpstr>Testing Time </vt:lpstr>
      <vt:lpstr>When is Testing? (Elementary)</vt:lpstr>
      <vt:lpstr>When is Testing? (Middle)</vt:lpstr>
      <vt:lpstr>This year- the Math scores will not come back until September or later…</vt:lpstr>
      <vt:lpstr>What Happens if my student does not meet grade level?!</vt:lpstr>
      <vt:lpstr>What Happens if my student does not meet grade level?!</vt:lpstr>
      <vt:lpstr>When will Re-Takes Happen?</vt:lpstr>
      <vt:lpstr>http://www.gaexperienceonline.com/  </vt:lpstr>
      <vt:lpstr>http://www.gaexperienceonline.com/  </vt:lpstr>
      <vt:lpstr>http://www.gaexperienceonline.com/  </vt:lpstr>
      <vt:lpstr>http://www.gaexperienceonline.com/  </vt:lpstr>
      <vt:lpstr>Best Tips for State Testing: - Work hard all year (This isn’t something you can “cram for”) - Maintain a study habit on a regular basis - Get plenty of rest  -TAKE YOUR TIME on the test- it isn’t a race - Continue your normal morning routine during testing (including breakfast) - Ensure your device is charged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Russell Jody A</cp:lastModifiedBy>
  <cp:revision>32</cp:revision>
  <dcterms:created xsi:type="dcterms:W3CDTF">2012-08-16T21:50:18Z</dcterms:created>
  <dcterms:modified xsi:type="dcterms:W3CDTF">2024-04-29T11:49:07Z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0x010100059E977E21108B41BF5C8BBA3D146FB3</vt:lpwstr>
  </property>
</Properties>
</file>