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Agrandir" panose="020B0604020202020204" charset="0"/>
      <p:regular r:id="rId11"/>
    </p:embeddedFont>
    <p:embeddedFont>
      <p:font typeface="Agrandir Bold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nva Sans" panose="020B0604020202020204" charset="0"/>
      <p:regular r:id="rId17"/>
    </p:embeddedFont>
    <p:embeddedFont>
      <p:font typeface="Gagalin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95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ller Leah A" userId="1ffe952b-e812-484b-8ef0-ae4410a6c7c3" providerId="ADAL" clId="{25AD6112-7E59-48C2-AF71-7419BED836B4}"/>
    <pc:docChg chg="modSld">
      <pc:chgData name="Miller Leah A" userId="1ffe952b-e812-484b-8ef0-ae4410a6c7c3" providerId="ADAL" clId="{25AD6112-7E59-48C2-AF71-7419BED836B4}" dt="2024-03-12T13:59:42.311" v="0" actId="6549"/>
      <pc:docMkLst>
        <pc:docMk/>
      </pc:docMkLst>
      <pc:sldChg chg="modSp mod">
        <pc:chgData name="Miller Leah A" userId="1ffe952b-e812-484b-8ef0-ae4410a6c7c3" providerId="ADAL" clId="{25AD6112-7E59-48C2-AF71-7419BED836B4}" dt="2024-03-12T13:59:42.311" v="0" actId="6549"/>
        <pc:sldMkLst>
          <pc:docMk/>
          <pc:sldMk cId="0" sldId="263"/>
        </pc:sldMkLst>
        <pc:spChg chg="mod">
          <ac:chgData name="Miller Leah A" userId="1ffe952b-e812-484b-8ef0-ae4410a6c7c3" providerId="ADAL" clId="{25AD6112-7E59-48C2-AF71-7419BED836B4}" dt="2024-03-12T13:59:42.311" v="0" actId="6549"/>
          <ac:spMkLst>
            <pc:docMk/>
            <pc:sldMk cId="0" sldId="263"/>
            <ac:spMk id="8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3.png"/><Relationship Id="rId5" Type="http://schemas.openxmlformats.org/officeDocument/2006/relationships/image" Target="../media/image29.svg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openxmlformats.org/officeDocument/2006/relationships/image" Target="../media/image1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34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37.svg"/><Relationship Id="rId4" Type="http://schemas.openxmlformats.org/officeDocument/2006/relationships/image" Target="../media/image35.svg"/><Relationship Id="rId9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38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42.png"/><Relationship Id="rId5" Type="http://schemas.openxmlformats.org/officeDocument/2006/relationships/image" Target="../media/image8.png"/><Relationship Id="rId10" Type="http://schemas.openxmlformats.org/officeDocument/2006/relationships/image" Target="../media/image41.svg"/><Relationship Id="rId4" Type="http://schemas.openxmlformats.org/officeDocument/2006/relationships/image" Target="../media/image39.svg"/><Relationship Id="rId9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2.png"/><Relationship Id="rId7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10" Type="http://schemas.openxmlformats.org/officeDocument/2006/relationships/image" Target="../media/image48.svg"/><Relationship Id="rId4" Type="http://schemas.openxmlformats.org/officeDocument/2006/relationships/image" Target="../media/image3.svg"/><Relationship Id="rId9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53.png"/><Relationship Id="rId3" Type="http://schemas.openxmlformats.org/officeDocument/2006/relationships/image" Target="../media/image45.png"/><Relationship Id="rId7" Type="http://schemas.openxmlformats.org/officeDocument/2006/relationships/image" Target="../media/image34.png"/><Relationship Id="rId12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svg"/><Relationship Id="rId11" Type="http://schemas.openxmlformats.org/officeDocument/2006/relationships/image" Target="../media/image14.png"/><Relationship Id="rId5" Type="http://schemas.openxmlformats.org/officeDocument/2006/relationships/image" Target="../media/image49.png"/><Relationship Id="rId10" Type="http://schemas.openxmlformats.org/officeDocument/2006/relationships/image" Target="../media/image52.svg"/><Relationship Id="rId4" Type="http://schemas.openxmlformats.org/officeDocument/2006/relationships/image" Target="../media/image46.svg"/><Relationship Id="rId9" Type="http://schemas.openxmlformats.org/officeDocument/2006/relationships/image" Target="../media/image51.png"/><Relationship Id="rId14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4" Type="http://schemas.openxmlformats.org/officeDocument/2006/relationships/image" Target="../media/image5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hyperlink" Target="http://www.gaexperienceonline.com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38.png"/><Relationship Id="rId12" Type="http://schemas.openxmlformats.org/officeDocument/2006/relationships/image" Target="../media/image6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svg"/><Relationship Id="rId11" Type="http://schemas.openxmlformats.org/officeDocument/2006/relationships/image" Target="../media/image63.png"/><Relationship Id="rId5" Type="http://schemas.openxmlformats.org/officeDocument/2006/relationships/image" Target="../media/image55.png"/><Relationship Id="rId10" Type="http://schemas.openxmlformats.org/officeDocument/2006/relationships/image" Target="../media/image62.svg"/><Relationship Id="rId4" Type="http://schemas.openxmlformats.org/officeDocument/2006/relationships/image" Target="../media/image9.svg"/><Relationship Id="rId9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3" Type="http://schemas.openxmlformats.org/officeDocument/2006/relationships/image" Target="../media/image45.png"/><Relationship Id="rId7" Type="http://schemas.openxmlformats.org/officeDocument/2006/relationships/image" Target="../media/image6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4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r="-48" b="-38974"/>
            </a:stretch>
          </a:blipFill>
        </p:spPr>
      </p:sp>
      <p:sp>
        <p:nvSpPr>
          <p:cNvPr id="3" name="Freeform 3"/>
          <p:cNvSpPr/>
          <p:nvPr/>
        </p:nvSpPr>
        <p:spPr>
          <a:xfrm rot="3649572">
            <a:off x="13905010" y="4377341"/>
            <a:ext cx="7530117" cy="6918465"/>
          </a:xfrm>
          <a:custGeom>
            <a:avLst/>
            <a:gdLst/>
            <a:ahLst/>
            <a:cxnLst/>
            <a:rect l="l" t="t" r="r" b="b"/>
            <a:pathLst>
              <a:path w="7530117" h="6918465">
                <a:moveTo>
                  <a:pt x="0" y="0"/>
                </a:moveTo>
                <a:lnTo>
                  <a:pt x="7530117" y="0"/>
                </a:lnTo>
                <a:lnTo>
                  <a:pt x="7530117" y="6918466"/>
                </a:lnTo>
                <a:lnTo>
                  <a:pt x="0" y="69184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6802992">
            <a:off x="-1245989" y="-3362067"/>
            <a:ext cx="6320685" cy="6724133"/>
          </a:xfrm>
          <a:custGeom>
            <a:avLst/>
            <a:gdLst/>
            <a:ahLst/>
            <a:cxnLst/>
            <a:rect l="l" t="t" r="r" b="b"/>
            <a:pathLst>
              <a:path w="6320685" h="6724133">
                <a:moveTo>
                  <a:pt x="0" y="0"/>
                </a:moveTo>
                <a:lnTo>
                  <a:pt x="6320685" y="0"/>
                </a:lnTo>
                <a:lnTo>
                  <a:pt x="6320685" y="6724134"/>
                </a:lnTo>
                <a:lnTo>
                  <a:pt x="0" y="67241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728116" y="6015904"/>
            <a:ext cx="3941664" cy="3662164"/>
          </a:xfrm>
          <a:custGeom>
            <a:avLst/>
            <a:gdLst/>
            <a:ahLst/>
            <a:cxnLst/>
            <a:rect l="l" t="t" r="r" b="b"/>
            <a:pathLst>
              <a:path w="3941664" h="3662164">
                <a:moveTo>
                  <a:pt x="0" y="0"/>
                </a:moveTo>
                <a:lnTo>
                  <a:pt x="3941663" y="0"/>
                </a:lnTo>
                <a:lnTo>
                  <a:pt x="3941663" y="3662164"/>
                </a:lnTo>
                <a:lnTo>
                  <a:pt x="0" y="36621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382868" y="8694512"/>
            <a:ext cx="2656101" cy="2574003"/>
          </a:xfrm>
          <a:custGeom>
            <a:avLst/>
            <a:gdLst/>
            <a:ahLst/>
            <a:cxnLst/>
            <a:rect l="l" t="t" r="r" b="b"/>
            <a:pathLst>
              <a:path w="2656101" h="2574003">
                <a:moveTo>
                  <a:pt x="0" y="0"/>
                </a:moveTo>
                <a:lnTo>
                  <a:pt x="2656101" y="0"/>
                </a:lnTo>
                <a:lnTo>
                  <a:pt x="2656101" y="2574003"/>
                </a:lnTo>
                <a:lnTo>
                  <a:pt x="0" y="25740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454998" y="5279153"/>
            <a:ext cx="6249851" cy="5742191"/>
          </a:xfrm>
          <a:custGeom>
            <a:avLst/>
            <a:gdLst/>
            <a:ahLst/>
            <a:cxnLst/>
            <a:rect l="l" t="t" r="r" b="b"/>
            <a:pathLst>
              <a:path w="6249851" h="5742191">
                <a:moveTo>
                  <a:pt x="0" y="0"/>
                </a:moveTo>
                <a:lnTo>
                  <a:pt x="6249850" y="0"/>
                </a:lnTo>
                <a:lnTo>
                  <a:pt x="6249850" y="5742191"/>
                </a:lnTo>
                <a:lnTo>
                  <a:pt x="0" y="574219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2237146">
            <a:off x="-315172" y="6923252"/>
            <a:ext cx="4459052" cy="3210518"/>
          </a:xfrm>
          <a:custGeom>
            <a:avLst/>
            <a:gdLst/>
            <a:ahLst/>
            <a:cxnLst/>
            <a:rect l="l" t="t" r="r" b="b"/>
            <a:pathLst>
              <a:path w="4459052" h="3210518">
                <a:moveTo>
                  <a:pt x="0" y="0"/>
                </a:moveTo>
                <a:lnTo>
                  <a:pt x="4459052" y="0"/>
                </a:lnTo>
                <a:lnTo>
                  <a:pt x="4459052" y="3210518"/>
                </a:lnTo>
                <a:lnTo>
                  <a:pt x="0" y="321051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021057" y="-1370502"/>
            <a:ext cx="2656101" cy="2574003"/>
          </a:xfrm>
          <a:custGeom>
            <a:avLst/>
            <a:gdLst/>
            <a:ahLst/>
            <a:cxnLst/>
            <a:rect l="l" t="t" r="r" b="b"/>
            <a:pathLst>
              <a:path w="2656101" h="2574003">
                <a:moveTo>
                  <a:pt x="0" y="0"/>
                </a:moveTo>
                <a:lnTo>
                  <a:pt x="2656101" y="0"/>
                </a:lnTo>
                <a:lnTo>
                  <a:pt x="2656101" y="2574004"/>
                </a:lnTo>
                <a:lnTo>
                  <a:pt x="0" y="257400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7670037">
            <a:off x="13383024" y="-2542762"/>
            <a:ext cx="5974748" cy="5489435"/>
          </a:xfrm>
          <a:custGeom>
            <a:avLst/>
            <a:gdLst/>
            <a:ahLst/>
            <a:cxnLst/>
            <a:rect l="l" t="t" r="r" b="b"/>
            <a:pathLst>
              <a:path w="5974748" h="5489435">
                <a:moveTo>
                  <a:pt x="0" y="0"/>
                </a:moveTo>
                <a:lnTo>
                  <a:pt x="5974748" y="0"/>
                </a:lnTo>
                <a:lnTo>
                  <a:pt x="5974748" y="5489435"/>
                </a:lnTo>
                <a:lnTo>
                  <a:pt x="0" y="548943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767542" y="-372656"/>
            <a:ext cx="3902526" cy="3235549"/>
          </a:xfrm>
          <a:custGeom>
            <a:avLst/>
            <a:gdLst/>
            <a:ahLst/>
            <a:cxnLst/>
            <a:rect l="l" t="t" r="r" b="b"/>
            <a:pathLst>
              <a:path w="3902526" h="3235549">
                <a:moveTo>
                  <a:pt x="0" y="0"/>
                </a:moveTo>
                <a:lnTo>
                  <a:pt x="3902526" y="0"/>
                </a:lnTo>
                <a:lnTo>
                  <a:pt x="3902526" y="3235549"/>
                </a:lnTo>
                <a:lnTo>
                  <a:pt x="0" y="323554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789354">
            <a:off x="575474" y="-347429"/>
            <a:ext cx="2725139" cy="3833315"/>
          </a:xfrm>
          <a:custGeom>
            <a:avLst/>
            <a:gdLst/>
            <a:ahLst/>
            <a:cxnLst/>
            <a:rect l="l" t="t" r="r" b="b"/>
            <a:pathLst>
              <a:path w="2725139" h="3833315">
                <a:moveTo>
                  <a:pt x="0" y="0"/>
                </a:moveTo>
                <a:lnTo>
                  <a:pt x="2725139" y="0"/>
                </a:lnTo>
                <a:lnTo>
                  <a:pt x="2725139" y="3833316"/>
                </a:lnTo>
                <a:lnTo>
                  <a:pt x="0" y="383331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833552" y="-1855444"/>
            <a:ext cx="4515556" cy="4114800"/>
          </a:xfrm>
          <a:custGeom>
            <a:avLst/>
            <a:gdLst/>
            <a:ahLst/>
            <a:cxnLst/>
            <a:rect l="l" t="t" r="r" b="b"/>
            <a:pathLst>
              <a:path w="4515556" h="4114800">
                <a:moveTo>
                  <a:pt x="0" y="0"/>
                </a:moveTo>
                <a:lnTo>
                  <a:pt x="4515555" y="0"/>
                </a:lnTo>
                <a:lnTo>
                  <a:pt x="45155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492002" y="2795940"/>
            <a:ext cx="14206945" cy="3155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108"/>
              </a:lnSpc>
            </a:pPr>
            <a:r>
              <a:rPr lang="en-US" sz="12355" spc="247">
                <a:solidFill>
                  <a:srgbClr val="000000"/>
                </a:solidFill>
                <a:latin typeface="Gagalin"/>
              </a:rPr>
              <a:t>DOUBLE CHURCHES MIDDLE SCHOOL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073351" y="5743319"/>
            <a:ext cx="11304625" cy="2103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28"/>
              </a:lnSpc>
              <a:spcBef>
                <a:spcPct val="0"/>
              </a:spcBef>
            </a:pPr>
            <a:r>
              <a:rPr lang="en-US" sz="5285" spc="105">
                <a:solidFill>
                  <a:srgbClr val="000000"/>
                </a:solidFill>
                <a:latin typeface="Agrandir"/>
              </a:rPr>
              <a:t>Georgia Milestones Information 2023-2024</a:t>
            </a:r>
          </a:p>
        </p:txBody>
      </p:sp>
      <p:sp>
        <p:nvSpPr>
          <p:cNvPr id="16" name="Freeform 16"/>
          <p:cNvSpPr/>
          <p:nvPr/>
        </p:nvSpPr>
        <p:spPr>
          <a:xfrm>
            <a:off x="6115669" y="9157421"/>
            <a:ext cx="3028331" cy="3997797"/>
          </a:xfrm>
          <a:custGeom>
            <a:avLst/>
            <a:gdLst/>
            <a:ahLst/>
            <a:cxnLst/>
            <a:rect l="l" t="t" r="r" b="b"/>
            <a:pathLst>
              <a:path w="3028331" h="3997797">
                <a:moveTo>
                  <a:pt x="0" y="0"/>
                </a:moveTo>
                <a:lnTo>
                  <a:pt x="3028331" y="0"/>
                </a:lnTo>
                <a:lnTo>
                  <a:pt x="3028331" y="3997797"/>
                </a:lnTo>
                <a:lnTo>
                  <a:pt x="0" y="3997797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1677158" y="1028700"/>
            <a:ext cx="1577381" cy="1528625"/>
          </a:xfrm>
          <a:custGeom>
            <a:avLst/>
            <a:gdLst/>
            <a:ahLst/>
            <a:cxnLst/>
            <a:rect l="l" t="t" r="r" b="b"/>
            <a:pathLst>
              <a:path w="1577381" h="1528625">
                <a:moveTo>
                  <a:pt x="0" y="0"/>
                </a:moveTo>
                <a:lnTo>
                  <a:pt x="1577381" y="0"/>
                </a:lnTo>
                <a:lnTo>
                  <a:pt x="1577381" y="1528625"/>
                </a:lnTo>
                <a:lnTo>
                  <a:pt x="0" y="15286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4065037">
            <a:off x="11095644" y="9610088"/>
            <a:ext cx="2417198" cy="2342484"/>
          </a:xfrm>
          <a:custGeom>
            <a:avLst/>
            <a:gdLst/>
            <a:ahLst/>
            <a:cxnLst/>
            <a:rect l="l" t="t" r="r" b="b"/>
            <a:pathLst>
              <a:path w="2417198" h="2342484">
                <a:moveTo>
                  <a:pt x="0" y="0"/>
                </a:moveTo>
                <a:lnTo>
                  <a:pt x="2417198" y="0"/>
                </a:lnTo>
                <a:lnTo>
                  <a:pt x="2417198" y="2342484"/>
                </a:lnTo>
                <a:lnTo>
                  <a:pt x="0" y="2342484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029577">
            <a:off x="-6924757" y="-2168809"/>
            <a:ext cx="11022365" cy="10127047"/>
          </a:xfrm>
          <a:custGeom>
            <a:avLst/>
            <a:gdLst/>
            <a:ahLst/>
            <a:cxnLst/>
            <a:rect l="l" t="t" r="r" b="b"/>
            <a:pathLst>
              <a:path w="11022365" h="10127047">
                <a:moveTo>
                  <a:pt x="0" y="0"/>
                </a:moveTo>
                <a:lnTo>
                  <a:pt x="11022365" y="0"/>
                </a:lnTo>
                <a:lnTo>
                  <a:pt x="11022365" y="10127047"/>
                </a:lnTo>
                <a:lnTo>
                  <a:pt x="0" y="101270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875420">
            <a:off x="13461378" y="6233797"/>
            <a:ext cx="8151990" cy="7410900"/>
          </a:xfrm>
          <a:custGeom>
            <a:avLst/>
            <a:gdLst/>
            <a:ahLst/>
            <a:cxnLst/>
            <a:rect l="l" t="t" r="r" b="b"/>
            <a:pathLst>
              <a:path w="8151990" h="7410900">
                <a:moveTo>
                  <a:pt x="0" y="0"/>
                </a:moveTo>
                <a:lnTo>
                  <a:pt x="8151991" y="0"/>
                </a:lnTo>
                <a:lnTo>
                  <a:pt x="8151991" y="7410900"/>
                </a:lnTo>
                <a:lnTo>
                  <a:pt x="0" y="74109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403298">
            <a:off x="15657171" y="7844421"/>
            <a:ext cx="3204258" cy="2827758"/>
          </a:xfrm>
          <a:custGeom>
            <a:avLst/>
            <a:gdLst/>
            <a:ahLst/>
            <a:cxnLst/>
            <a:rect l="l" t="t" r="r" b="b"/>
            <a:pathLst>
              <a:path w="3204258" h="2827758">
                <a:moveTo>
                  <a:pt x="0" y="0"/>
                </a:moveTo>
                <a:lnTo>
                  <a:pt x="3204258" y="0"/>
                </a:lnTo>
                <a:lnTo>
                  <a:pt x="3204258" y="2827758"/>
                </a:lnTo>
                <a:lnTo>
                  <a:pt x="0" y="28277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086393">
            <a:off x="-873500" y="52865"/>
            <a:ext cx="3220996" cy="4528641"/>
          </a:xfrm>
          <a:custGeom>
            <a:avLst/>
            <a:gdLst/>
            <a:ahLst/>
            <a:cxnLst/>
            <a:rect l="l" t="t" r="r" b="b"/>
            <a:pathLst>
              <a:path w="3220996" h="4528641">
                <a:moveTo>
                  <a:pt x="0" y="0"/>
                </a:moveTo>
                <a:lnTo>
                  <a:pt x="3220996" y="0"/>
                </a:lnTo>
                <a:lnTo>
                  <a:pt x="3220996" y="4528642"/>
                </a:lnTo>
                <a:lnTo>
                  <a:pt x="0" y="45286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14610" y="3333953"/>
            <a:ext cx="14876070" cy="2650835"/>
          </a:xfrm>
          <a:custGeom>
            <a:avLst/>
            <a:gdLst/>
            <a:ahLst/>
            <a:cxnLst/>
            <a:rect l="l" t="t" r="r" b="b"/>
            <a:pathLst>
              <a:path w="14876070" h="2650835">
                <a:moveTo>
                  <a:pt x="0" y="0"/>
                </a:moveTo>
                <a:lnTo>
                  <a:pt x="14876070" y="0"/>
                </a:lnTo>
                <a:lnTo>
                  <a:pt x="14876070" y="2650835"/>
                </a:lnTo>
                <a:lnTo>
                  <a:pt x="0" y="265083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97320" y="6403888"/>
            <a:ext cx="14893360" cy="3017039"/>
          </a:xfrm>
          <a:custGeom>
            <a:avLst/>
            <a:gdLst/>
            <a:ahLst/>
            <a:cxnLst/>
            <a:rect l="l" t="t" r="r" b="b"/>
            <a:pathLst>
              <a:path w="14893360" h="3017039">
                <a:moveTo>
                  <a:pt x="0" y="0"/>
                </a:moveTo>
                <a:lnTo>
                  <a:pt x="14893360" y="0"/>
                </a:lnTo>
                <a:lnTo>
                  <a:pt x="14893360" y="3017039"/>
                </a:lnTo>
                <a:lnTo>
                  <a:pt x="0" y="301703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28700" y="1019175"/>
            <a:ext cx="16590680" cy="1696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367"/>
              </a:lnSpc>
              <a:spcBef>
                <a:spcPct val="0"/>
              </a:spcBef>
            </a:pPr>
            <a:r>
              <a:rPr lang="en-US" sz="11139" spc="222">
                <a:solidFill>
                  <a:srgbClr val="000000"/>
                </a:solidFill>
                <a:latin typeface="Gagalin"/>
              </a:rPr>
              <a:t>GMAS testing week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r="-48" b="-38974"/>
            </a:stretch>
          </a:blipFill>
        </p:spPr>
      </p:sp>
      <p:sp>
        <p:nvSpPr>
          <p:cNvPr id="3" name="Freeform 3"/>
          <p:cNvSpPr/>
          <p:nvPr/>
        </p:nvSpPr>
        <p:spPr>
          <a:xfrm rot="-6802992">
            <a:off x="-1092430" y="-2256521"/>
            <a:ext cx="4242260" cy="4513043"/>
          </a:xfrm>
          <a:custGeom>
            <a:avLst/>
            <a:gdLst/>
            <a:ahLst/>
            <a:cxnLst/>
            <a:rect l="l" t="t" r="r" b="b"/>
            <a:pathLst>
              <a:path w="4242260" h="4513043">
                <a:moveTo>
                  <a:pt x="0" y="0"/>
                </a:moveTo>
                <a:lnTo>
                  <a:pt x="4242260" y="0"/>
                </a:lnTo>
                <a:lnTo>
                  <a:pt x="4242260" y="4513042"/>
                </a:lnTo>
                <a:lnTo>
                  <a:pt x="0" y="45130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830520" y="0"/>
            <a:ext cx="4204062" cy="4074119"/>
          </a:xfrm>
          <a:custGeom>
            <a:avLst/>
            <a:gdLst/>
            <a:ahLst/>
            <a:cxnLst/>
            <a:rect l="l" t="t" r="r" b="b"/>
            <a:pathLst>
              <a:path w="4204062" h="4074119">
                <a:moveTo>
                  <a:pt x="0" y="0"/>
                </a:moveTo>
                <a:lnTo>
                  <a:pt x="4204062" y="0"/>
                </a:lnTo>
                <a:lnTo>
                  <a:pt x="4204062" y="4074119"/>
                </a:lnTo>
                <a:lnTo>
                  <a:pt x="0" y="40741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538041" y="195189"/>
            <a:ext cx="9211919" cy="3683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594"/>
              </a:lnSpc>
              <a:spcBef>
                <a:spcPct val="0"/>
              </a:spcBef>
            </a:pPr>
            <a:r>
              <a:rPr lang="en-US" sz="12161" spc="243">
                <a:solidFill>
                  <a:srgbClr val="000000"/>
                </a:solidFill>
                <a:latin typeface="Gagalin"/>
              </a:rPr>
              <a:t>gmas test design</a:t>
            </a:r>
          </a:p>
        </p:txBody>
      </p:sp>
      <p:sp>
        <p:nvSpPr>
          <p:cNvPr id="7" name="Freeform 7"/>
          <p:cNvSpPr/>
          <p:nvPr/>
        </p:nvSpPr>
        <p:spPr>
          <a:xfrm>
            <a:off x="494582" y="4253434"/>
            <a:ext cx="765441" cy="741782"/>
          </a:xfrm>
          <a:custGeom>
            <a:avLst/>
            <a:gdLst/>
            <a:ahLst/>
            <a:cxnLst/>
            <a:rect l="l" t="t" r="r" b="b"/>
            <a:pathLst>
              <a:path w="765441" h="741782">
                <a:moveTo>
                  <a:pt x="0" y="0"/>
                </a:moveTo>
                <a:lnTo>
                  <a:pt x="765442" y="0"/>
                </a:lnTo>
                <a:lnTo>
                  <a:pt x="765442" y="741783"/>
                </a:lnTo>
                <a:lnTo>
                  <a:pt x="0" y="7417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94582" y="4191674"/>
            <a:ext cx="534118" cy="721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77"/>
              </a:lnSpc>
            </a:pPr>
            <a:r>
              <a:rPr lang="en-US" sz="4443" spc="88">
                <a:solidFill>
                  <a:srgbClr val="000000"/>
                </a:solidFill>
                <a:latin typeface="Gagalin"/>
              </a:rPr>
              <a:t>1.</a:t>
            </a:r>
          </a:p>
        </p:txBody>
      </p:sp>
      <p:sp>
        <p:nvSpPr>
          <p:cNvPr id="9" name="Freeform 9"/>
          <p:cNvSpPr/>
          <p:nvPr/>
        </p:nvSpPr>
        <p:spPr>
          <a:xfrm>
            <a:off x="346219" y="5783502"/>
            <a:ext cx="765441" cy="741782"/>
          </a:xfrm>
          <a:custGeom>
            <a:avLst/>
            <a:gdLst/>
            <a:ahLst/>
            <a:cxnLst/>
            <a:rect l="l" t="t" r="r" b="b"/>
            <a:pathLst>
              <a:path w="765441" h="741782">
                <a:moveTo>
                  <a:pt x="0" y="0"/>
                </a:moveTo>
                <a:lnTo>
                  <a:pt x="765441" y="0"/>
                </a:lnTo>
                <a:lnTo>
                  <a:pt x="765441" y="741782"/>
                </a:lnTo>
                <a:lnTo>
                  <a:pt x="0" y="74178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77543" y="5803557"/>
            <a:ext cx="534118" cy="721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77"/>
              </a:lnSpc>
            </a:pPr>
            <a:r>
              <a:rPr lang="en-US" sz="4443" spc="88">
                <a:solidFill>
                  <a:srgbClr val="000000"/>
                </a:solidFill>
                <a:latin typeface="Gagalin"/>
              </a:rPr>
              <a:t>2.</a:t>
            </a:r>
          </a:p>
        </p:txBody>
      </p:sp>
      <p:sp>
        <p:nvSpPr>
          <p:cNvPr id="11" name="Freeform 11"/>
          <p:cNvSpPr/>
          <p:nvPr/>
        </p:nvSpPr>
        <p:spPr>
          <a:xfrm>
            <a:off x="645979" y="8211965"/>
            <a:ext cx="765441" cy="741782"/>
          </a:xfrm>
          <a:custGeom>
            <a:avLst/>
            <a:gdLst/>
            <a:ahLst/>
            <a:cxnLst/>
            <a:rect l="l" t="t" r="r" b="b"/>
            <a:pathLst>
              <a:path w="765441" h="741782">
                <a:moveTo>
                  <a:pt x="0" y="0"/>
                </a:moveTo>
                <a:lnTo>
                  <a:pt x="765442" y="0"/>
                </a:lnTo>
                <a:lnTo>
                  <a:pt x="765442" y="741783"/>
                </a:lnTo>
                <a:lnTo>
                  <a:pt x="0" y="7417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761641" y="8164340"/>
            <a:ext cx="534118" cy="721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77"/>
              </a:lnSpc>
            </a:pPr>
            <a:r>
              <a:rPr lang="en-US" sz="4443" spc="88">
                <a:solidFill>
                  <a:srgbClr val="000000"/>
                </a:solidFill>
                <a:latin typeface="Gagalin"/>
              </a:rPr>
              <a:t>3.</a:t>
            </a:r>
          </a:p>
        </p:txBody>
      </p:sp>
      <p:sp>
        <p:nvSpPr>
          <p:cNvPr id="13" name="Freeform 13"/>
          <p:cNvSpPr/>
          <p:nvPr/>
        </p:nvSpPr>
        <p:spPr>
          <a:xfrm>
            <a:off x="16467476" y="814639"/>
            <a:ext cx="4321338" cy="3424660"/>
          </a:xfrm>
          <a:custGeom>
            <a:avLst/>
            <a:gdLst/>
            <a:ahLst/>
            <a:cxnLst/>
            <a:rect l="l" t="t" r="r" b="b"/>
            <a:pathLst>
              <a:path w="4321338" h="3424660">
                <a:moveTo>
                  <a:pt x="0" y="0"/>
                </a:moveTo>
                <a:lnTo>
                  <a:pt x="4321338" y="0"/>
                </a:lnTo>
                <a:lnTo>
                  <a:pt x="4321338" y="3424660"/>
                </a:lnTo>
                <a:lnTo>
                  <a:pt x="0" y="342466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719805" y="4130124"/>
            <a:ext cx="11190763" cy="1490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4"/>
              </a:lnSpc>
              <a:spcBef>
                <a:spcPct val="0"/>
              </a:spcBef>
            </a:pPr>
            <a:r>
              <a:rPr lang="en-US" sz="4324">
                <a:solidFill>
                  <a:srgbClr val="000000"/>
                </a:solidFill>
                <a:latin typeface="Canva Sans"/>
              </a:rPr>
              <a:t>Students are allowed up to the maximum testing time to complete the assessment.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-1436187" y="5915755"/>
            <a:ext cx="18266706" cy="2252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47"/>
              </a:lnSpc>
            </a:pPr>
            <a:r>
              <a:rPr lang="en-US" sz="4319" dirty="0">
                <a:solidFill>
                  <a:srgbClr val="000000"/>
                </a:solidFill>
                <a:latin typeface="Canva Sans"/>
              </a:rPr>
              <a:t>Examiners must adhere to the testing times </a:t>
            </a:r>
          </a:p>
          <a:p>
            <a:pPr algn="ctr">
              <a:lnSpc>
                <a:spcPts val="6047"/>
              </a:lnSpc>
            </a:pPr>
            <a:r>
              <a:rPr lang="en-US" sz="4319" dirty="0">
                <a:solidFill>
                  <a:srgbClr val="000000"/>
                </a:solidFill>
                <a:latin typeface="Canva Sans"/>
              </a:rPr>
              <a:t>prescribed in the Test Administration Manuals and scripts. </a:t>
            </a:r>
          </a:p>
          <a:p>
            <a:pPr algn="ctr">
              <a:lnSpc>
                <a:spcPts val="6047"/>
              </a:lnSpc>
              <a:spcBef>
                <a:spcPct val="0"/>
              </a:spcBef>
            </a:pPr>
            <a:endParaRPr lang="en-US" sz="4319" dirty="0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-395683" y="8170411"/>
            <a:ext cx="12906395" cy="1490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47"/>
              </a:lnSpc>
            </a:pPr>
            <a:r>
              <a:rPr lang="en-US" sz="4319">
                <a:solidFill>
                  <a:srgbClr val="000000"/>
                </a:solidFill>
                <a:latin typeface="Canva Sans"/>
              </a:rPr>
              <a:t>Allowing too much or too little </a:t>
            </a:r>
          </a:p>
          <a:p>
            <a:pPr algn="ctr">
              <a:lnSpc>
                <a:spcPts val="6047"/>
              </a:lnSpc>
              <a:spcBef>
                <a:spcPct val="0"/>
              </a:spcBef>
            </a:pPr>
            <a:r>
              <a:rPr lang="en-US" sz="4319">
                <a:solidFill>
                  <a:srgbClr val="000000"/>
                </a:solidFill>
                <a:latin typeface="Canva Sans"/>
              </a:rPr>
              <a:t>time may result in an invalidation.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r="-48" b="-38974"/>
            </a:stretch>
          </a:blipFill>
        </p:spPr>
      </p:sp>
      <p:sp>
        <p:nvSpPr>
          <p:cNvPr id="3" name="Freeform 3"/>
          <p:cNvSpPr/>
          <p:nvPr/>
        </p:nvSpPr>
        <p:spPr>
          <a:xfrm rot="-2272947">
            <a:off x="13553100" y="-2371378"/>
            <a:ext cx="8106813" cy="8725533"/>
          </a:xfrm>
          <a:custGeom>
            <a:avLst/>
            <a:gdLst/>
            <a:ahLst/>
            <a:cxnLst/>
            <a:rect l="l" t="t" r="r" b="b"/>
            <a:pathLst>
              <a:path w="8106813" h="8725533">
                <a:moveTo>
                  <a:pt x="0" y="0"/>
                </a:moveTo>
                <a:lnTo>
                  <a:pt x="8106813" y="0"/>
                </a:lnTo>
                <a:lnTo>
                  <a:pt x="8106813" y="8725533"/>
                </a:lnTo>
                <a:lnTo>
                  <a:pt x="0" y="87255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374744" y="7682326"/>
            <a:ext cx="3252480" cy="3151948"/>
          </a:xfrm>
          <a:custGeom>
            <a:avLst/>
            <a:gdLst/>
            <a:ahLst/>
            <a:cxnLst/>
            <a:rect l="l" t="t" r="r" b="b"/>
            <a:pathLst>
              <a:path w="3252480" h="3151948">
                <a:moveTo>
                  <a:pt x="0" y="0"/>
                </a:moveTo>
                <a:lnTo>
                  <a:pt x="3252479" y="0"/>
                </a:lnTo>
                <a:lnTo>
                  <a:pt x="3252479" y="3151948"/>
                </a:lnTo>
                <a:lnTo>
                  <a:pt x="0" y="31519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3649572">
            <a:off x="-3765059" y="5277923"/>
            <a:ext cx="7530117" cy="6918465"/>
          </a:xfrm>
          <a:custGeom>
            <a:avLst/>
            <a:gdLst/>
            <a:ahLst/>
            <a:cxnLst/>
            <a:rect l="l" t="t" r="r" b="b"/>
            <a:pathLst>
              <a:path w="7530117" h="6918465">
                <a:moveTo>
                  <a:pt x="0" y="0"/>
                </a:moveTo>
                <a:lnTo>
                  <a:pt x="7530118" y="0"/>
                </a:lnTo>
                <a:lnTo>
                  <a:pt x="7530118" y="6918466"/>
                </a:lnTo>
                <a:lnTo>
                  <a:pt x="0" y="691846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772112">
            <a:off x="-1176621" y="6761333"/>
            <a:ext cx="3375450" cy="4072941"/>
          </a:xfrm>
          <a:custGeom>
            <a:avLst/>
            <a:gdLst/>
            <a:ahLst/>
            <a:cxnLst/>
            <a:rect l="l" t="t" r="r" b="b"/>
            <a:pathLst>
              <a:path w="3375450" h="4072941">
                <a:moveTo>
                  <a:pt x="0" y="0"/>
                </a:moveTo>
                <a:lnTo>
                  <a:pt x="3375451" y="0"/>
                </a:lnTo>
                <a:lnTo>
                  <a:pt x="3375451" y="4072941"/>
                </a:lnTo>
                <a:lnTo>
                  <a:pt x="0" y="407294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10211" y="1031211"/>
            <a:ext cx="16796295" cy="8227089"/>
          </a:xfrm>
          <a:custGeom>
            <a:avLst/>
            <a:gdLst/>
            <a:ahLst/>
            <a:cxnLst/>
            <a:rect l="l" t="t" r="r" b="b"/>
            <a:pathLst>
              <a:path w="16796295" h="8227089">
                <a:moveTo>
                  <a:pt x="0" y="0"/>
                </a:moveTo>
                <a:lnTo>
                  <a:pt x="16796295" y="0"/>
                </a:lnTo>
                <a:lnTo>
                  <a:pt x="16796295" y="8227089"/>
                </a:lnTo>
                <a:lnTo>
                  <a:pt x="0" y="822708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r="-48" b="-38974"/>
            </a:stretch>
          </a:blipFill>
        </p:spPr>
      </p:sp>
      <p:sp>
        <p:nvSpPr>
          <p:cNvPr id="3" name="Freeform 3"/>
          <p:cNvSpPr/>
          <p:nvPr/>
        </p:nvSpPr>
        <p:spPr>
          <a:xfrm rot="4029577">
            <a:off x="11748117" y="3238424"/>
            <a:ext cx="11022365" cy="10127047"/>
          </a:xfrm>
          <a:custGeom>
            <a:avLst/>
            <a:gdLst/>
            <a:ahLst/>
            <a:cxnLst/>
            <a:rect l="l" t="t" r="r" b="b"/>
            <a:pathLst>
              <a:path w="11022365" h="10127047">
                <a:moveTo>
                  <a:pt x="0" y="0"/>
                </a:moveTo>
                <a:lnTo>
                  <a:pt x="11022366" y="0"/>
                </a:lnTo>
                <a:lnTo>
                  <a:pt x="11022366" y="10127047"/>
                </a:lnTo>
                <a:lnTo>
                  <a:pt x="0" y="101270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852564">
            <a:off x="15257373" y="6303056"/>
            <a:ext cx="3492494" cy="4456133"/>
          </a:xfrm>
          <a:custGeom>
            <a:avLst/>
            <a:gdLst/>
            <a:ahLst/>
            <a:cxnLst/>
            <a:rect l="l" t="t" r="r" b="b"/>
            <a:pathLst>
              <a:path w="3492494" h="4456133">
                <a:moveTo>
                  <a:pt x="0" y="0"/>
                </a:moveTo>
                <a:lnTo>
                  <a:pt x="3492494" y="0"/>
                </a:lnTo>
                <a:lnTo>
                  <a:pt x="3492494" y="4456132"/>
                </a:lnTo>
                <a:lnTo>
                  <a:pt x="0" y="44561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853104">
            <a:off x="-963412" y="-4129713"/>
            <a:ext cx="8022190" cy="9004499"/>
          </a:xfrm>
          <a:custGeom>
            <a:avLst/>
            <a:gdLst/>
            <a:ahLst/>
            <a:cxnLst/>
            <a:rect l="l" t="t" r="r" b="b"/>
            <a:pathLst>
              <a:path w="8022190" h="9004499">
                <a:moveTo>
                  <a:pt x="0" y="0"/>
                </a:moveTo>
                <a:lnTo>
                  <a:pt x="8022190" y="0"/>
                </a:lnTo>
                <a:lnTo>
                  <a:pt x="8022190" y="9004499"/>
                </a:lnTo>
                <a:lnTo>
                  <a:pt x="0" y="900449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70655" y="-1786376"/>
            <a:ext cx="4621267" cy="4883770"/>
          </a:xfrm>
          <a:custGeom>
            <a:avLst/>
            <a:gdLst/>
            <a:ahLst/>
            <a:cxnLst/>
            <a:rect l="l" t="t" r="r" b="b"/>
            <a:pathLst>
              <a:path w="4621267" h="4883770">
                <a:moveTo>
                  <a:pt x="0" y="0"/>
                </a:moveTo>
                <a:lnTo>
                  <a:pt x="4621267" y="0"/>
                </a:lnTo>
                <a:lnTo>
                  <a:pt x="4621267" y="4883770"/>
                </a:lnTo>
                <a:lnTo>
                  <a:pt x="0" y="488377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995698" y="4056628"/>
            <a:ext cx="7701334" cy="188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440"/>
              </a:lnSpc>
              <a:spcBef>
                <a:spcPct val="0"/>
              </a:spcBef>
            </a:pPr>
            <a:r>
              <a:rPr lang="en-US" sz="6200" spc="124">
                <a:solidFill>
                  <a:srgbClr val="000000"/>
                </a:solidFill>
                <a:latin typeface="Gagalin"/>
              </a:rPr>
              <a:t>scratch paper and calculator policy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44265" y="6186572"/>
            <a:ext cx="16759355" cy="4002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17"/>
              </a:lnSpc>
            </a:pPr>
            <a:r>
              <a:rPr lang="en-US" sz="4869">
                <a:solidFill>
                  <a:srgbClr val="000000"/>
                </a:solidFill>
                <a:latin typeface="Agrandir Bold"/>
              </a:rPr>
              <a:t>Calculator Policy</a:t>
            </a:r>
          </a:p>
          <a:p>
            <a:pPr>
              <a:lnSpc>
                <a:spcPts val="6817"/>
              </a:lnSpc>
            </a:pPr>
            <a:r>
              <a:rPr lang="en-US" sz="4869">
                <a:solidFill>
                  <a:srgbClr val="000000"/>
                </a:solidFill>
                <a:latin typeface="Agrandir"/>
              </a:rPr>
              <a:t>All grades 6-high school – test takers should be trained in the use of the online Desmos Calculator embedded in the practice tests</a:t>
            </a:r>
          </a:p>
          <a:p>
            <a:pPr algn="l">
              <a:lnSpc>
                <a:spcPts val="3500"/>
              </a:lnSpc>
            </a:pPr>
            <a:endParaRPr lang="en-US" sz="4869">
              <a:solidFill>
                <a:srgbClr val="000000"/>
              </a:solidFill>
              <a:latin typeface="Agrandir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201280" y="143937"/>
            <a:ext cx="9487595" cy="4426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11"/>
              </a:lnSpc>
            </a:pPr>
            <a:r>
              <a:rPr lang="en-US" sz="4865">
                <a:solidFill>
                  <a:srgbClr val="000000"/>
                </a:solidFill>
                <a:latin typeface="Agrandir Bold"/>
              </a:rPr>
              <a:t>Allowed Scratch Paper</a:t>
            </a:r>
          </a:p>
          <a:p>
            <a:pPr>
              <a:lnSpc>
                <a:spcPts val="6811"/>
              </a:lnSpc>
            </a:pPr>
            <a:r>
              <a:rPr lang="en-US" sz="4865">
                <a:solidFill>
                  <a:srgbClr val="000000"/>
                </a:solidFill>
                <a:latin typeface="Agrandir"/>
              </a:rPr>
              <a:t>•Blank paper</a:t>
            </a:r>
          </a:p>
          <a:p>
            <a:pPr>
              <a:lnSpc>
                <a:spcPts val="6811"/>
              </a:lnSpc>
            </a:pPr>
            <a:r>
              <a:rPr lang="en-US" sz="4865">
                <a:solidFill>
                  <a:srgbClr val="000000"/>
                </a:solidFill>
                <a:latin typeface="Agrandir"/>
              </a:rPr>
              <a:t>•Lined paper</a:t>
            </a:r>
          </a:p>
          <a:p>
            <a:pPr>
              <a:lnSpc>
                <a:spcPts val="6811"/>
              </a:lnSpc>
            </a:pPr>
            <a:r>
              <a:rPr lang="en-US" sz="4865">
                <a:solidFill>
                  <a:srgbClr val="000000"/>
                </a:solidFill>
                <a:latin typeface="Agrandir"/>
              </a:rPr>
              <a:t>•¼ blank graph paper</a:t>
            </a:r>
          </a:p>
          <a:p>
            <a:pPr algn="l">
              <a:lnSpc>
                <a:spcPts val="6811"/>
              </a:lnSpc>
            </a:pPr>
            <a:endParaRPr lang="en-US" sz="4865">
              <a:solidFill>
                <a:srgbClr val="000000"/>
              </a:solidFill>
              <a:latin typeface="Agrandi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r="-48" b="-3897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965721" y="4089393"/>
            <a:ext cx="8022190" cy="9004499"/>
          </a:xfrm>
          <a:custGeom>
            <a:avLst/>
            <a:gdLst/>
            <a:ahLst/>
            <a:cxnLst/>
            <a:rect l="l" t="t" r="r" b="b"/>
            <a:pathLst>
              <a:path w="8022190" h="9004499">
                <a:moveTo>
                  <a:pt x="0" y="0"/>
                </a:moveTo>
                <a:lnTo>
                  <a:pt x="8022190" y="0"/>
                </a:lnTo>
                <a:lnTo>
                  <a:pt x="8022190" y="9004499"/>
                </a:lnTo>
                <a:lnTo>
                  <a:pt x="0" y="90044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708578">
            <a:off x="-1267102" y="6977379"/>
            <a:ext cx="3471112" cy="4126136"/>
          </a:xfrm>
          <a:custGeom>
            <a:avLst/>
            <a:gdLst/>
            <a:ahLst/>
            <a:cxnLst/>
            <a:rect l="l" t="t" r="r" b="b"/>
            <a:pathLst>
              <a:path w="3471112" h="4126136">
                <a:moveTo>
                  <a:pt x="0" y="0"/>
                </a:moveTo>
                <a:lnTo>
                  <a:pt x="3471111" y="0"/>
                </a:lnTo>
                <a:lnTo>
                  <a:pt x="3471111" y="4126135"/>
                </a:lnTo>
                <a:lnTo>
                  <a:pt x="0" y="41261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604382">
            <a:off x="13406245" y="-2401045"/>
            <a:ext cx="6912691" cy="7353926"/>
          </a:xfrm>
          <a:custGeom>
            <a:avLst/>
            <a:gdLst/>
            <a:ahLst/>
            <a:cxnLst/>
            <a:rect l="l" t="t" r="r" b="b"/>
            <a:pathLst>
              <a:path w="6912691" h="7353926">
                <a:moveTo>
                  <a:pt x="0" y="0"/>
                </a:moveTo>
                <a:lnTo>
                  <a:pt x="6912691" y="0"/>
                </a:lnTo>
                <a:lnTo>
                  <a:pt x="6912691" y="7353926"/>
                </a:lnTo>
                <a:lnTo>
                  <a:pt x="0" y="73539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964863">
            <a:off x="14680504" y="-713297"/>
            <a:ext cx="4478694" cy="4114800"/>
          </a:xfrm>
          <a:custGeom>
            <a:avLst/>
            <a:gdLst/>
            <a:ahLst/>
            <a:cxnLst/>
            <a:rect l="l" t="t" r="r" b="b"/>
            <a:pathLst>
              <a:path w="4478694" h="4114800">
                <a:moveTo>
                  <a:pt x="0" y="0"/>
                </a:moveTo>
                <a:lnTo>
                  <a:pt x="4478694" y="0"/>
                </a:lnTo>
                <a:lnTo>
                  <a:pt x="44786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336813" y="1028700"/>
            <a:ext cx="10189510" cy="1333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0559"/>
              </a:lnSpc>
              <a:spcBef>
                <a:spcPct val="0"/>
              </a:spcBef>
            </a:pPr>
            <a:r>
              <a:rPr lang="en-US" sz="8799" spc="175">
                <a:solidFill>
                  <a:srgbClr val="000000"/>
                </a:solidFill>
                <a:latin typeface="Gagalin"/>
              </a:rPr>
              <a:t>cell phone plan</a:t>
            </a:r>
          </a:p>
        </p:txBody>
      </p:sp>
      <p:sp>
        <p:nvSpPr>
          <p:cNvPr id="8" name="Freeform 8"/>
          <p:cNvSpPr/>
          <p:nvPr/>
        </p:nvSpPr>
        <p:spPr>
          <a:xfrm rot="3191312">
            <a:off x="10587496" y="-1345599"/>
            <a:ext cx="2539093" cy="2460612"/>
          </a:xfrm>
          <a:custGeom>
            <a:avLst/>
            <a:gdLst/>
            <a:ahLst/>
            <a:cxnLst/>
            <a:rect l="l" t="t" r="r" b="b"/>
            <a:pathLst>
              <a:path w="2539093" h="2460612">
                <a:moveTo>
                  <a:pt x="0" y="0"/>
                </a:moveTo>
                <a:lnTo>
                  <a:pt x="2539093" y="0"/>
                </a:lnTo>
                <a:lnTo>
                  <a:pt x="2539093" y="2460612"/>
                </a:lnTo>
                <a:lnTo>
                  <a:pt x="0" y="246061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81280" y="2942765"/>
            <a:ext cx="3675189" cy="6097682"/>
          </a:xfrm>
          <a:custGeom>
            <a:avLst/>
            <a:gdLst/>
            <a:ahLst/>
            <a:cxnLst/>
            <a:rect l="l" t="t" r="r" b="b"/>
            <a:pathLst>
              <a:path w="3675189" h="6097682">
                <a:moveTo>
                  <a:pt x="0" y="0"/>
                </a:moveTo>
                <a:lnTo>
                  <a:pt x="3675189" y="0"/>
                </a:lnTo>
                <a:lnTo>
                  <a:pt x="3675189" y="6097681"/>
                </a:lnTo>
                <a:lnTo>
                  <a:pt x="0" y="609768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796253" y="4413343"/>
            <a:ext cx="2845243" cy="4032397"/>
          </a:xfrm>
          <a:custGeom>
            <a:avLst/>
            <a:gdLst/>
            <a:ahLst/>
            <a:cxnLst/>
            <a:rect l="l" t="t" r="r" b="b"/>
            <a:pathLst>
              <a:path w="2845243" h="4032397">
                <a:moveTo>
                  <a:pt x="0" y="0"/>
                </a:moveTo>
                <a:lnTo>
                  <a:pt x="2845243" y="0"/>
                </a:lnTo>
                <a:lnTo>
                  <a:pt x="2845243" y="4032396"/>
                </a:lnTo>
                <a:lnTo>
                  <a:pt x="0" y="403239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906540" y="3686768"/>
            <a:ext cx="8291694" cy="4904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7"/>
              </a:lnSpc>
            </a:pPr>
            <a:r>
              <a:rPr lang="en-US" sz="4519" spc="225">
                <a:solidFill>
                  <a:srgbClr val="000000"/>
                </a:solidFill>
                <a:latin typeface="Agrandir"/>
              </a:rPr>
              <a:t>Students will power off and put cell phones in a labeled envelope.  Students will get it back in their possession after all testing materials are out of the classroom.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r="-48" b="-38974"/>
            </a:stretch>
          </a:blipFill>
        </p:spPr>
      </p:sp>
      <p:sp>
        <p:nvSpPr>
          <p:cNvPr id="3" name="Freeform 3"/>
          <p:cNvSpPr/>
          <p:nvPr/>
        </p:nvSpPr>
        <p:spPr>
          <a:xfrm rot="9001677">
            <a:off x="-3456345" y="5990278"/>
            <a:ext cx="6912691" cy="7353926"/>
          </a:xfrm>
          <a:custGeom>
            <a:avLst/>
            <a:gdLst/>
            <a:ahLst/>
            <a:cxnLst/>
            <a:rect l="l" t="t" r="r" b="b"/>
            <a:pathLst>
              <a:path w="6912691" h="7353926">
                <a:moveTo>
                  <a:pt x="0" y="0"/>
                </a:moveTo>
                <a:lnTo>
                  <a:pt x="6912690" y="0"/>
                </a:lnTo>
                <a:lnTo>
                  <a:pt x="6912690" y="7353927"/>
                </a:lnTo>
                <a:lnTo>
                  <a:pt x="0" y="735392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145969" y="-2716135"/>
            <a:ext cx="9738642" cy="9384510"/>
          </a:xfrm>
          <a:custGeom>
            <a:avLst/>
            <a:gdLst/>
            <a:ahLst/>
            <a:cxnLst/>
            <a:rect l="l" t="t" r="r" b="b"/>
            <a:pathLst>
              <a:path w="9738642" h="9384510">
                <a:moveTo>
                  <a:pt x="0" y="0"/>
                </a:moveTo>
                <a:lnTo>
                  <a:pt x="9738642" y="0"/>
                </a:lnTo>
                <a:lnTo>
                  <a:pt x="9738642" y="9384510"/>
                </a:lnTo>
                <a:lnTo>
                  <a:pt x="0" y="93845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093412">
            <a:off x="14315174" y="14176"/>
            <a:ext cx="4439711" cy="4017939"/>
          </a:xfrm>
          <a:custGeom>
            <a:avLst/>
            <a:gdLst/>
            <a:ahLst/>
            <a:cxnLst/>
            <a:rect l="l" t="t" r="r" b="b"/>
            <a:pathLst>
              <a:path w="4439711" h="4017939">
                <a:moveTo>
                  <a:pt x="0" y="0"/>
                </a:moveTo>
                <a:lnTo>
                  <a:pt x="4439711" y="0"/>
                </a:lnTo>
                <a:lnTo>
                  <a:pt x="4439711" y="4017939"/>
                </a:lnTo>
                <a:lnTo>
                  <a:pt x="0" y="401793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756920"/>
            <a:ext cx="16230600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0079"/>
              </a:lnSpc>
              <a:spcBef>
                <a:spcPct val="0"/>
              </a:spcBef>
            </a:pPr>
            <a:r>
              <a:rPr lang="en-US" sz="8399" spc="167">
                <a:solidFill>
                  <a:srgbClr val="000000"/>
                </a:solidFill>
                <a:latin typeface="Gagalin"/>
              </a:rPr>
              <a:t>GMAS retakes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049663" y="2265271"/>
            <a:ext cx="12287838" cy="6993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00165" lvl="1" indent="-600083">
              <a:lnSpc>
                <a:spcPts val="7782"/>
              </a:lnSpc>
              <a:buFont typeface="Arial"/>
              <a:buChar char="•"/>
            </a:pPr>
            <a:r>
              <a:rPr lang="en-US" sz="5558" spc="277">
                <a:solidFill>
                  <a:srgbClr val="000000"/>
                </a:solidFill>
                <a:latin typeface="Agrandir"/>
              </a:rPr>
              <a:t>May 15th and 16th </a:t>
            </a:r>
          </a:p>
          <a:p>
            <a:pPr marL="1200165" lvl="1" indent="-600083">
              <a:lnSpc>
                <a:spcPts val="7782"/>
              </a:lnSpc>
              <a:buFont typeface="Arial"/>
              <a:buChar char="•"/>
            </a:pPr>
            <a:r>
              <a:rPr lang="en-US" sz="5558" spc="277">
                <a:solidFill>
                  <a:srgbClr val="000000"/>
                </a:solidFill>
                <a:latin typeface="Agrandir"/>
              </a:rPr>
              <a:t>**Retakes will just be 2 ELA sections**</a:t>
            </a:r>
          </a:p>
          <a:p>
            <a:pPr marL="1200165" lvl="1" indent="-600083">
              <a:lnSpc>
                <a:spcPts val="7782"/>
              </a:lnSpc>
              <a:buFont typeface="Arial"/>
              <a:buChar char="•"/>
            </a:pPr>
            <a:r>
              <a:rPr lang="en-US" sz="5558" spc="277">
                <a:solidFill>
                  <a:srgbClr val="000000"/>
                </a:solidFill>
                <a:latin typeface="Agrandir"/>
              </a:rPr>
              <a:t>Student test scores will be distributed before the end of the school year</a:t>
            </a:r>
          </a:p>
          <a:p>
            <a:pPr algn="l">
              <a:lnSpc>
                <a:spcPts val="7782"/>
              </a:lnSpc>
            </a:pPr>
            <a:endParaRPr lang="en-US" sz="5558" spc="277">
              <a:solidFill>
                <a:srgbClr val="000000"/>
              </a:solidFill>
              <a:latin typeface="Agrandi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r="-48" b="-38974"/>
            </a:stretch>
          </a:blipFill>
        </p:spPr>
      </p:sp>
      <p:sp>
        <p:nvSpPr>
          <p:cNvPr id="3" name="Freeform 3"/>
          <p:cNvSpPr/>
          <p:nvPr/>
        </p:nvSpPr>
        <p:spPr>
          <a:xfrm rot="3191312">
            <a:off x="4617629" y="8252624"/>
            <a:ext cx="3662577" cy="3549370"/>
          </a:xfrm>
          <a:custGeom>
            <a:avLst/>
            <a:gdLst/>
            <a:ahLst/>
            <a:cxnLst/>
            <a:rect l="l" t="t" r="r" b="b"/>
            <a:pathLst>
              <a:path w="3662577" h="3549370">
                <a:moveTo>
                  <a:pt x="0" y="0"/>
                </a:moveTo>
                <a:lnTo>
                  <a:pt x="3662578" y="0"/>
                </a:lnTo>
                <a:lnTo>
                  <a:pt x="3662578" y="3549370"/>
                </a:lnTo>
                <a:lnTo>
                  <a:pt x="0" y="35493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8277685">
            <a:off x="12239230" y="-2270134"/>
            <a:ext cx="6912691" cy="7353926"/>
          </a:xfrm>
          <a:custGeom>
            <a:avLst/>
            <a:gdLst/>
            <a:ahLst/>
            <a:cxnLst/>
            <a:rect l="l" t="t" r="r" b="b"/>
            <a:pathLst>
              <a:path w="6912691" h="7353926">
                <a:moveTo>
                  <a:pt x="0" y="0"/>
                </a:moveTo>
                <a:lnTo>
                  <a:pt x="6912691" y="0"/>
                </a:lnTo>
                <a:lnTo>
                  <a:pt x="6912691" y="7353926"/>
                </a:lnTo>
                <a:lnTo>
                  <a:pt x="0" y="73539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272947">
            <a:off x="-2251249" y="4207028"/>
            <a:ext cx="6559898" cy="7060555"/>
          </a:xfrm>
          <a:custGeom>
            <a:avLst/>
            <a:gdLst/>
            <a:ahLst/>
            <a:cxnLst/>
            <a:rect l="l" t="t" r="r" b="b"/>
            <a:pathLst>
              <a:path w="6559898" h="7060555">
                <a:moveTo>
                  <a:pt x="0" y="0"/>
                </a:moveTo>
                <a:lnTo>
                  <a:pt x="6559898" y="0"/>
                </a:lnTo>
                <a:lnTo>
                  <a:pt x="6559898" y="7060556"/>
                </a:lnTo>
                <a:lnTo>
                  <a:pt x="0" y="70605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2855401">
            <a:off x="15298344" y="-578565"/>
            <a:ext cx="2675318" cy="3970788"/>
          </a:xfrm>
          <a:custGeom>
            <a:avLst/>
            <a:gdLst/>
            <a:ahLst/>
            <a:cxnLst/>
            <a:rect l="l" t="t" r="r" b="b"/>
            <a:pathLst>
              <a:path w="2675318" h="3970788">
                <a:moveTo>
                  <a:pt x="0" y="0"/>
                </a:moveTo>
                <a:lnTo>
                  <a:pt x="2675318" y="0"/>
                </a:lnTo>
                <a:lnTo>
                  <a:pt x="2675318" y="3970788"/>
                </a:lnTo>
                <a:lnTo>
                  <a:pt x="0" y="397078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2444549" y="7282872"/>
            <a:ext cx="4259682" cy="3950855"/>
          </a:xfrm>
          <a:custGeom>
            <a:avLst/>
            <a:gdLst/>
            <a:ahLst/>
            <a:cxnLst/>
            <a:rect l="l" t="t" r="r" b="b"/>
            <a:pathLst>
              <a:path w="4259682" h="3950855">
                <a:moveTo>
                  <a:pt x="0" y="0"/>
                </a:moveTo>
                <a:lnTo>
                  <a:pt x="4259682" y="0"/>
                </a:lnTo>
                <a:lnTo>
                  <a:pt x="4259682" y="3950856"/>
                </a:lnTo>
                <a:lnTo>
                  <a:pt x="0" y="395085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421917" y="2352415"/>
            <a:ext cx="15444167" cy="8990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19"/>
              </a:lnSpc>
            </a:pPr>
            <a:r>
              <a:rPr lang="en-US" sz="3299" spc="164" dirty="0">
                <a:solidFill>
                  <a:srgbClr val="000000"/>
                </a:solidFill>
                <a:latin typeface="Agrandir"/>
              </a:rPr>
              <a:t>GMAS scores from 2023-2024 will determine what </a:t>
            </a:r>
          </a:p>
          <a:p>
            <a:pPr>
              <a:lnSpc>
                <a:spcPts val="4619"/>
              </a:lnSpc>
            </a:pPr>
            <a:r>
              <a:rPr lang="en-US" sz="3299" spc="164" dirty="0">
                <a:solidFill>
                  <a:srgbClr val="000000"/>
                </a:solidFill>
                <a:latin typeface="Agrandir"/>
              </a:rPr>
              <a:t>class your 6th or 7th grader will be enrolled in next year.</a:t>
            </a:r>
          </a:p>
          <a:p>
            <a:pPr>
              <a:lnSpc>
                <a:spcPts val="4619"/>
              </a:lnSpc>
            </a:pPr>
            <a:endParaRPr lang="en-US" sz="3299" spc="164" dirty="0">
              <a:solidFill>
                <a:srgbClr val="000000"/>
              </a:solidFill>
              <a:latin typeface="Agrandir"/>
            </a:endParaRPr>
          </a:p>
          <a:p>
            <a:pPr marL="712467" lvl="1" indent="-356233">
              <a:lnSpc>
                <a:spcPts val="4619"/>
              </a:lnSpc>
              <a:buFont typeface="Arial"/>
              <a:buChar char="•"/>
            </a:pPr>
            <a:r>
              <a:rPr lang="en-US" sz="3299" spc="164" dirty="0">
                <a:solidFill>
                  <a:srgbClr val="000000"/>
                </a:solidFill>
                <a:latin typeface="Agrandir"/>
              </a:rPr>
              <a:t>Make sure your student eats a good breakfast</a:t>
            </a:r>
          </a:p>
          <a:p>
            <a:pPr marL="712467" lvl="1" indent="-356233">
              <a:lnSpc>
                <a:spcPts val="4619"/>
              </a:lnSpc>
              <a:buFont typeface="Arial"/>
              <a:buChar char="•"/>
            </a:pPr>
            <a:r>
              <a:rPr lang="en-US" sz="3299" spc="164" dirty="0">
                <a:solidFill>
                  <a:srgbClr val="000000"/>
                </a:solidFill>
                <a:latin typeface="Agrandir"/>
              </a:rPr>
              <a:t>Minimize late night sports</a:t>
            </a:r>
          </a:p>
          <a:p>
            <a:pPr marL="712467" lvl="1" indent="-356233">
              <a:lnSpc>
                <a:spcPts val="4619"/>
              </a:lnSpc>
              <a:buFont typeface="Arial"/>
              <a:buChar char="•"/>
            </a:pPr>
            <a:r>
              <a:rPr lang="en-US" sz="3299" spc="164" dirty="0">
                <a:solidFill>
                  <a:srgbClr val="000000"/>
                </a:solidFill>
                <a:latin typeface="Agrandir"/>
              </a:rPr>
              <a:t>Get a good night’s sleep</a:t>
            </a:r>
          </a:p>
          <a:p>
            <a:pPr marL="712467" lvl="1" indent="-356233">
              <a:lnSpc>
                <a:spcPts val="4619"/>
              </a:lnSpc>
              <a:buFont typeface="Arial"/>
              <a:buChar char="•"/>
            </a:pPr>
            <a:r>
              <a:rPr lang="en-US" sz="3299" spc="164" dirty="0">
                <a:solidFill>
                  <a:srgbClr val="000000"/>
                </a:solidFill>
                <a:latin typeface="Agrandir"/>
              </a:rPr>
              <a:t>minimize screen time late at night</a:t>
            </a:r>
          </a:p>
          <a:p>
            <a:pPr algn="ctr">
              <a:lnSpc>
                <a:spcPts val="4059"/>
              </a:lnSpc>
            </a:pPr>
            <a:endParaRPr lang="en-US" sz="3299" spc="164" dirty="0">
              <a:solidFill>
                <a:srgbClr val="000000"/>
              </a:solidFill>
              <a:latin typeface="Agrandir"/>
            </a:endParaRPr>
          </a:p>
          <a:p>
            <a:pPr algn="ctr">
              <a:lnSpc>
                <a:spcPts val="4059"/>
              </a:lnSpc>
            </a:pPr>
            <a:r>
              <a:rPr lang="en-US" sz="2899" spc="144" dirty="0">
                <a:solidFill>
                  <a:srgbClr val="000000"/>
                </a:solidFill>
                <a:latin typeface="Agrandir Bold"/>
              </a:rPr>
              <a:t>Teachers should make sure students are familiar with the new enhanced student experience using</a:t>
            </a:r>
          </a:p>
          <a:p>
            <a:pPr algn="ctr">
              <a:lnSpc>
                <a:spcPts val="4059"/>
              </a:lnSpc>
            </a:pPr>
            <a:r>
              <a:rPr lang="en-US" sz="2899" spc="144" dirty="0">
                <a:solidFill>
                  <a:srgbClr val="000000"/>
                </a:solidFill>
                <a:latin typeface="Agrandir Bold"/>
              </a:rPr>
              <a:t>Experience Online Testing Georgia</a:t>
            </a:r>
          </a:p>
          <a:p>
            <a:pPr algn="ctr">
              <a:lnSpc>
                <a:spcPts val="4059"/>
              </a:lnSpc>
            </a:pPr>
            <a:r>
              <a:rPr lang="en-US" sz="2899" u="sng" spc="144" dirty="0">
                <a:solidFill>
                  <a:srgbClr val="000000"/>
                </a:solidFill>
                <a:latin typeface="Agrandir Bold"/>
                <a:hlinkClick r:id="rId13" tooltip="http://www.gaexperienceonline.com"/>
              </a:rPr>
              <a:t>http://www.gaexperienceonline.com/</a:t>
            </a:r>
          </a:p>
          <a:p>
            <a:pPr>
              <a:lnSpc>
                <a:spcPts val="3500"/>
              </a:lnSpc>
            </a:pPr>
            <a:endParaRPr lang="en-US" sz="2899" u="sng" spc="144" dirty="0">
              <a:solidFill>
                <a:srgbClr val="000000"/>
              </a:solidFill>
              <a:latin typeface="Agrandir Bold"/>
              <a:hlinkClick r:id="rId13" tooltip="http://www.gaexperienceonline.com"/>
            </a:endParaRPr>
          </a:p>
          <a:p>
            <a:pPr>
              <a:lnSpc>
                <a:spcPts val="3500"/>
              </a:lnSpc>
            </a:pPr>
            <a:endParaRPr lang="en-US" sz="2899" u="sng" spc="144" dirty="0">
              <a:solidFill>
                <a:srgbClr val="000000"/>
              </a:solidFill>
              <a:latin typeface="Agrandir Bold"/>
              <a:hlinkClick r:id="rId13" tooltip="http://www.gaexperienceonline.com"/>
            </a:endParaRPr>
          </a:p>
          <a:p>
            <a:pPr>
              <a:lnSpc>
                <a:spcPts val="3500"/>
              </a:lnSpc>
            </a:pPr>
            <a:endParaRPr lang="en-US" sz="2899" u="sng" spc="144" dirty="0">
              <a:solidFill>
                <a:srgbClr val="000000"/>
              </a:solidFill>
              <a:latin typeface="Agrandir Bold"/>
              <a:hlinkClick r:id="rId13" tooltip="http://www.gaexperienceonline.com"/>
            </a:endParaRPr>
          </a:p>
          <a:p>
            <a:pPr>
              <a:lnSpc>
                <a:spcPts val="3500"/>
              </a:lnSpc>
            </a:pPr>
            <a:endParaRPr lang="en-US" sz="2899" u="sng" spc="144" dirty="0">
              <a:solidFill>
                <a:srgbClr val="000000"/>
              </a:solidFill>
              <a:latin typeface="Agrandir Bold"/>
              <a:hlinkClick r:id="rId13" tooltip="http://www.gaexperienceonline.com"/>
            </a:endParaRPr>
          </a:p>
          <a:p>
            <a:pPr marL="539751" lvl="1" indent="-269876" algn="l">
              <a:lnSpc>
                <a:spcPts val="3500"/>
              </a:lnSpc>
              <a:buFont typeface="Arial"/>
              <a:buChar char="•"/>
            </a:pPr>
            <a:endParaRPr lang="en-US" sz="2899" u="sng" spc="144" dirty="0">
              <a:solidFill>
                <a:srgbClr val="000000"/>
              </a:solidFill>
              <a:latin typeface="Agrandir Bold"/>
              <a:hlinkClick r:id="rId13" tooltip="http://www.gaexperienceonline.com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73818" y="787704"/>
            <a:ext cx="15627165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  <a:spcBef>
                <a:spcPct val="0"/>
              </a:spcBef>
            </a:pPr>
            <a:r>
              <a:rPr lang="en-US" sz="8000" spc="160">
                <a:solidFill>
                  <a:srgbClr val="000000"/>
                </a:solidFill>
                <a:latin typeface="Gagalin"/>
              </a:rPr>
              <a:t>What can i do?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r="-48" b="-38974"/>
            </a:stretch>
          </a:blipFill>
        </p:spPr>
      </p:sp>
      <p:sp>
        <p:nvSpPr>
          <p:cNvPr id="3" name="Freeform 3"/>
          <p:cNvSpPr/>
          <p:nvPr/>
        </p:nvSpPr>
        <p:spPr>
          <a:xfrm rot="3159373">
            <a:off x="-2170367" y="-955735"/>
            <a:ext cx="6398134" cy="7181579"/>
          </a:xfrm>
          <a:custGeom>
            <a:avLst/>
            <a:gdLst/>
            <a:ahLst/>
            <a:cxnLst/>
            <a:rect l="l" t="t" r="r" b="b"/>
            <a:pathLst>
              <a:path w="6398134" h="7181579">
                <a:moveTo>
                  <a:pt x="0" y="0"/>
                </a:moveTo>
                <a:lnTo>
                  <a:pt x="6398134" y="0"/>
                </a:lnTo>
                <a:lnTo>
                  <a:pt x="6398134" y="7181579"/>
                </a:lnTo>
                <a:lnTo>
                  <a:pt x="0" y="71815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150108">
            <a:off x="13897761" y="4966955"/>
            <a:ext cx="6206444" cy="6602600"/>
          </a:xfrm>
          <a:custGeom>
            <a:avLst/>
            <a:gdLst/>
            <a:ahLst/>
            <a:cxnLst/>
            <a:rect l="l" t="t" r="r" b="b"/>
            <a:pathLst>
              <a:path w="6206444" h="6602600">
                <a:moveTo>
                  <a:pt x="0" y="0"/>
                </a:moveTo>
                <a:lnTo>
                  <a:pt x="6206445" y="0"/>
                </a:lnTo>
                <a:lnTo>
                  <a:pt x="6206445" y="6602600"/>
                </a:lnTo>
                <a:lnTo>
                  <a:pt x="0" y="66026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841571">
            <a:off x="14209892" y="6273861"/>
            <a:ext cx="4620123" cy="3505518"/>
          </a:xfrm>
          <a:custGeom>
            <a:avLst/>
            <a:gdLst/>
            <a:ahLst/>
            <a:cxnLst/>
            <a:rect l="l" t="t" r="r" b="b"/>
            <a:pathLst>
              <a:path w="4620123" h="3505518">
                <a:moveTo>
                  <a:pt x="0" y="0"/>
                </a:moveTo>
                <a:lnTo>
                  <a:pt x="4620123" y="0"/>
                </a:lnTo>
                <a:lnTo>
                  <a:pt x="4620123" y="3505519"/>
                </a:lnTo>
                <a:lnTo>
                  <a:pt x="0" y="350551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373818" y="2635055"/>
            <a:ext cx="15627165" cy="6623245"/>
            <a:chOff x="0" y="0"/>
            <a:chExt cx="20836220" cy="8830994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0836220" cy="8830994"/>
              <a:chOff x="0" y="0"/>
              <a:chExt cx="4115797" cy="174439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4115797" cy="1744394"/>
              </a:xfrm>
              <a:custGeom>
                <a:avLst/>
                <a:gdLst/>
                <a:ahLst/>
                <a:cxnLst/>
                <a:rect l="l" t="t" r="r" b="b"/>
                <a:pathLst>
                  <a:path w="4115797" h="1744394">
                    <a:moveTo>
                      <a:pt x="0" y="0"/>
                    </a:moveTo>
                    <a:lnTo>
                      <a:pt x="4115797" y="0"/>
                    </a:lnTo>
                    <a:lnTo>
                      <a:pt x="4115797" y="1744394"/>
                    </a:lnTo>
                    <a:lnTo>
                      <a:pt x="0" y="1744394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38100" cap="sq">
                <a:solidFill>
                  <a:srgbClr val="000000">
                    <a:alpha val="40000"/>
                  </a:srgbClr>
                </a:solidFill>
                <a:prstDash val="solid"/>
                <a:miter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4115797" cy="178249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0"/>
              <a:ext cx="20836220" cy="8830994"/>
              <a:chOff x="0" y="0"/>
              <a:chExt cx="4115797" cy="1744394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4115797" cy="1744394"/>
              </a:xfrm>
              <a:custGeom>
                <a:avLst/>
                <a:gdLst/>
                <a:ahLst/>
                <a:cxnLst/>
                <a:rect l="l" t="t" r="r" b="b"/>
                <a:pathLst>
                  <a:path w="4115797" h="1744394">
                    <a:moveTo>
                      <a:pt x="0" y="0"/>
                    </a:moveTo>
                    <a:lnTo>
                      <a:pt x="4115797" y="0"/>
                    </a:lnTo>
                    <a:lnTo>
                      <a:pt x="4115797" y="1744394"/>
                    </a:lnTo>
                    <a:lnTo>
                      <a:pt x="0" y="174439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4115797" cy="178249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242</Words>
  <Application>Microsoft Office PowerPoint</Application>
  <PresentationFormat>Custom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Canva Sans</vt:lpstr>
      <vt:lpstr>Calibri</vt:lpstr>
      <vt:lpstr>Gagalin</vt:lpstr>
      <vt:lpstr>Agrandir Bold</vt:lpstr>
      <vt:lpstr>Arial</vt:lpstr>
      <vt:lpstr>Agrandir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double churches</dc:title>
  <dc:creator>Miller Leah A</dc:creator>
  <cp:lastModifiedBy>Miller Leah A</cp:lastModifiedBy>
  <cp:revision>2</cp:revision>
  <dcterms:created xsi:type="dcterms:W3CDTF">2006-08-16T00:00:00Z</dcterms:created>
  <dcterms:modified xsi:type="dcterms:W3CDTF">2024-03-12T13:59:47Z</dcterms:modified>
  <dc:identifier>DAF_TS-_BOs</dc:identifier>
</cp:coreProperties>
</file>