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16"/>
  </p:handoutMasterIdLst>
  <p:sldIdLst>
    <p:sldId id="256" r:id="rId2"/>
    <p:sldId id="288" r:id="rId3"/>
    <p:sldId id="271" r:id="rId4"/>
    <p:sldId id="279" r:id="rId5"/>
    <p:sldId id="282" r:id="rId6"/>
    <p:sldId id="280" r:id="rId7"/>
    <p:sldId id="272" r:id="rId8"/>
    <p:sldId id="281" r:id="rId9"/>
    <p:sldId id="283" r:id="rId10"/>
    <p:sldId id="284" r:id="rId11"/>
    <p:sldId id="285" r:id="rId12"/>
    <p:sldId id="286" r:id="rId13"/>
    <p:sldId id="262" r:id="rId14"/>
    <p:sldId id="287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EBD3A-1E0D-4036-A6C6-357E5FAB6F9F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E63B7-87DE-4509-8A4B-5ACC85C85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77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86C4-0825-4252-861C-CB333FD8A00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19EC-B4B1-4D06-8662-C17D47557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86C4-0825-4252-861C-CB333FD8A00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19EC-B4B1-4D06-8662-C17D47557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86C4-0825-4252-861C-CB333FD8A00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19EC-B4B1-4D06-8662-C17D47557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86C4-0825-4252-861C-CB333FD8A00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19EC-B4B1-4D06-8662-C17D47557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86C4-0825-4252-861C-CB333FD8A00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19EC-B4B1-4D06-8662-C17D47557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86C4-0825-4252-861C-CB333FD8A00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19EC-B4B1-4D06-8662-C17D47557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86C4-0825-4252-861C-CB333FD8A00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19EC-B4B1-4D06-8662-C17D47557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86C4-0825-4252-861C-CB333FD8A00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19EC-B4B1-4D06-8662-C17D47557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86C4-0825-4252-861C-CB333FD8A00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19EC-B4B1-4D06-8662-C17D47557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86C4-0825-4252-861C-CB333FD8A00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19EC-B4B1-4D06-8662-C17D475573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86C4-0825-4252-861C-CB333FD8A00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5519EC-B4B1-4D06-8662-C17D475573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65519EC-B4B1-4D06-8662-C17D4755731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6B986C4-0825-4252-861C-CB333FD8A00B}" type="datetimeFigureOut">
              <a:rPr lang="en-US" smtClean="0"/>
              <a:t>2/9/2018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7543800" cy="1984375"/>
          </a:xfrm>
        </p:spPr>
        <p:txBody>
          <a:bodyPr/>
          <a:lstStyle/>
          <a:p>
            <a:r>
              <a:rPr lang="en-US" dirty="0" smtClean="0"/>
              <a:t>Shaw High School Pre-Registration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5400" y="4800600"/>
            <a:ext cx="2438400" cy="609600"/>
          </a:xfrm>
        </p:spPr>
        <p:txBody>
          <a:bodyPr>
            <a:normAutofit lnSpcReduction="10000"/>
          </a:bodyPr>
          <a:lstStyle/>
          <a:p>
            <a:r>
              <a:rPr lang="en-US" sz="3600" smtClean="0">
                <a:solidFill>
                  <a:srgbClr val="FF0000"/>
                </a:solidFill>
              </a:rPr>
              <a:t>Spring 2018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49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143000"/>
          </a:xfrm>
        </p:spPr>
        <p:txBody>
          <a:bodyPr/>
          <a:lstStyle/>
          <a:p>
            <a:pPr algn="ctr"/>
            <a:r>
              <a:rPr lang="en-US" sz="3200" dirty="0"/>
              <a:t>Course Requirements for Graduation</a:t>
            </a:r>
            <a:br>
              <a:rPr lang="en-US" sz="3200" dirty="0"/>
            </a:br>
            <a:r>
              <a:rPr lang="en-US" sz="3200" b="1" dirty="0" smtClean="0">
                <a:solidFill>
                  <a:srgbClr val="FF0000"/>
                </a:solidFill>
              </a:rPr>
              <a:t>Electives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028783"/>
              </p:ext>
            </p:extLst>
          </p:nvPr>
        </p:nvGraphicFramePr>
        <p:xfrm>
          <a:off x="228600" y="1219200"/>
          <a:ext cx="8686800" cy="19567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6413"/>
                <a:gridCol w="2892754"/>
                <a:gridCol w="2897633"/>
              </a:tblGrid>
              <a:tr h="1752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CTAE course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Fine Arts course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Foreign Language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CTAE course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Fine Arts course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Foreign Language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CTAE course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Fine Arts course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Foreign Language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358140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At least 3 </a:t>
            </a:r>
            <a:r>
              <a:rPr lang="en-US" sz="2400" dirty="0" smtClean="0"/>
              <a:t>of the student’s elective credits must be in CTAE, Fine Arts, and/or Foreign Language to meet graduation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All three DO NOT have to be in the same area (for example, 3 fine arts or 3 foreign language, etc.)   Any combination is acceptable (for example, 2 foreign language and 1 CTAE, etc.)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0442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/>
          <a:lstStyle/>
          <a:p>
            <a:pPr algn="ctr"/>
            <a:r>
              <a:rPr lang="en-US" sz="3200" dirty="0"/>
              <a:t>Course Requirements for Graduation</a:t>
            </a:r>
            <a:br>
              <a:rPr lang="en-US" sz="3200" dirty="0"/>
            </a:br>
            <a:r>
              <a:rPr lang="en-US" sz="3200" b="1" dirty="0">
                <a:solidFill>
                  <a:srgbClr val="FF0000"/>
                </a:solidFill>
              </a:rPr>
              <a:t>Electives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2036595"/>
              </p:ext>
            </p:extLst>
          </p:nvPr>
        </p:nvGraphicFramePr>
        <p:xfrm>
          <a:off x="228600" y="1314734"/>
          <a:ext cx="8686800" cy="15046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2386"/>
                <a:gridCol w="2169641"/>
                <a:gridCol w="2173301"/>
                <a:gridCol w="2171472"/>
              </a:tblGrid>
              <a:tr h="15046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Any elective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Any elective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Any elective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Any elective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971800"/>
            <a:ext cx="76962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remaining electives can be in any area: </a:t>
            </a:r>
            <a:r>
              <a:rPr lang="en-US" sz="2400" dirty="0" smtClean="0">
                <a:solidFill>
                  <a:srgbClr val="FF0000"/>
                </a:solidFill>
              </a:rPr>
              <a:t>Academic electives, Fine Arts, Physical Education, CTAE, Foreign Language </a:t>
            </a:r>
            <a:r>
              <a:rPr lang="en-US" sz="2400" dirty="0" smtClean="0"/>
              <a:t>(Along with the required courses, this will bring the total credits to a minimum of 23 credits.)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Magnet students have specific elective requirements (see magnet slide for requirements)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All students should be guided to use electives to complete a pathway before graduation (see pathway course guide for details)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326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143000"/>
          </a:xfrm>
        </p:spPr>
        <p:txBody>
          <a:bodyPr/>
          <a:lstStyle/>
          <a:p>
            <a:pPr algn="ctr"/>
            <a:r>
              <a:rPr lang="en-US" sz="3200" dirty="0"/>
              <a:t>Course Requirements for Graduation</a:t>
            </a:r>
            <a:br>
              <a:rPr lang="en-US" sz="3200" dirty="0"/>
            </a:br>
            <a:r>
              <a:rPr lang="en-US" sz="3200" b="1" dirty="0" smtClean="0">
                <a:solidFill>
                  <a:srgbClr val="FF0000"/>
                </a:solidFill>
              </a:rPr>
              <a:t>Pathways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305800" cy="5181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Students can complete pathways in CTAE, Fine Arts, Foreign Language, and Advanced Academics</a:t>
            </a:r>
          </a:p>
          <a:p>
            <a:pPr marL="114300" indent="0">
              <a:buNone/>
            </a:pPr>
            <a:endParaRPr lang="en-US" sz="2400" dirty="0" smtClean="0"/>
          </a:p>
          <a:p>
            <a:r>
              <a:rPr lang="en-US" sz="2400" dirty="0" smtClean="0"/>
              <a:t>The CTAE pathway courses are designed to be taken in a specific sequence.  This sequence is listed on the pathway guide form.  </a:t>
            </a:r>
            <a:r>
              <a:rPr lang="en-US" sz="2400" b="1" dirty="0" smtClean="0">
                <a:solidFill>
                  <a:srgbClr val="FF0000"/>
                </a:solidFill>
              </a:rPr>
              <a:t>Students may not register for courses if they have not met the prerequisite.</a:t>
            </a:r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Foreign Language </a:t>
            </a:r>
            <a:r>
              <a:rPr lang="en-US" sz="2400" dirty="0"/>
              <a:t>is not a requirement for graduation BUT students planning to enter or transfer into a University System of Georgia institution or many other post-secondary institutions must complete two units of the same Foreign Language to meet admission requirements. (Not required for Technical College System of Georgia)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931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001000" cy="3352800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dirty="0" smtClean="0"/>
              <a:t>Fundamentals of Telecommunications</a:t>
            </a:r>
          </a:p>
          <a:p>
            <a:pPr algn="ctr"/>
            <a:r>
              <a:rPr lang="en-US" dirty="0" smtClean="0"/>
              <a:t>10.5310019</a:t>
            </a:r>
          </a:p>
          <a:p>
            <a:pPr algn="ctr"/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Intro to Digital Technology		Audio &amp; </a:t>
            </a:r>
            <a:r>
              <a:rPr lang="en-US" dirty="0" err="1" smtClean="0"/>
              <a:t>VideoTech</a:t>
            </a:r>
            <a:r>
              <a:rPr lang="en-US" dirty="0" smtClean="0"/>
              <a:t> Film I</a:t>
            </a:r>
          </a:p>
          <a:p>
            <a:r>
              <a:rPr lang="en-US" dirty="0" smtClean="0"/>
              <a:t>07.4413019				     10.5181019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Digital Design				Audio &amp; </a:t>
            </a:r>
            <a:r>
              <a:rPr lang="en-US" dirty="0" err="1" smtClean="0"/>
              <a:t>VideoTech</a:t>
            </a:r>
            <a:r>
              <a:rPr lang="en-US" dirty="0" smtClean="0"/>
              <a:t> Film II</a:t>
            </a:r>
          </a:p>
          <a:p>
            <a:r>
              <a:rPr lang="en-US" dirty="0" smtClean="0"/>
              <a:t>11.4510029				       10.5191029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5029200"/>
            <a:ext cx="3124200" cy="1723549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114300" indent="0" algn="ctr">
              <a:buNone/>
            </a:pPr>
            <a:r>
              <a:rPr lang="en-US" sz="2200" dirty="0" smtClean="0"/>
              <a:t>Web </a:t>
            </a:r>
            <a:r>
              <a:rPr lang="en-US" sz="2200" dirty="0"/>
              <a:t>Design</a:t>
            </a:r>
          </a:p>
          <a:p>
            <a:r>
              <a:rPr lang="en-US" sz="2200" dirty="0" smtClean="0"/>
              <a:t>            11.4520039</a:t>
            </a:r>
            <a:endParaRPr lang="en-US" sz="2200" dirty="0"/>
          </a:p>
          <a:p>
            <a:endParaRPr lang="en-US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5029200"/>
            <a:ext cx="3581400" cy="1723549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114300" indent="0">
              <a:buNone/>
            </a:pPr>
            <a:r>
              <a:rPr lang="en-US" sz="2200" dirty="0" smtClean="0"/>
              <a:t>Audio &amp; </a:t>
            </a:r>
            <a:r>
              <a:rPr lang="en-US" sz="2200" dirty="0" err="1" smtClean="0"/>
              <a:t>VideoTech</a:t>
            </a:r>
            <a:r>
              <a:rPr lang="en-US" sz="2200" dirty="0" smtClean="0"/>
              <a:t> &amp; Film III</a:t>
            </a:r>
            <a:endParaRPr lang="en-US" sz="2200" dirty="0"/>
          </a:p>
          <a:p>
            <a:r>
              <a:rPr lang="en-US" sz="2200" dirty="0"/>
              <a:t>	</a:t>
            </a:r>
            <a:r>
              <a:rPr lang="en-US" sz="2200" dirty="0" smtClean="0"/>
              <a:t>10.5201039</a:t>
            </a:r>
            <a:endParaRPr lang="en-US" sz="2200" dirty="0"/>
          </a:p>
          <a:p>
            <a:endParaRPr lang="en-US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3505200" y="5410200"/>
            <a:ext cx="914400" cy="914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11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73057"/>
            <a:ext cx="7620000" cy="457200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HOPE Scholarship Course Rigor Requirement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153400" cy="129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Students must have a minimum of </a:t>
            </a:r>
            <a:r>
              <a:rPr lang="en-US" sz="2800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courses that meet the rigor requirement to be eligible for HOPE.  The following courses taught at Shaw meet the rigor requirement.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057400"/>
            <a:ext cx="3657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Language &amp; </a:t>
            </a:r>
            <a:r>
              <a:rPr lang="en-US" dirty="0" smtClean="0"/>
              <a:t>Composition</a:t>
            </a:r>
            <a:endParaRPr lang="en-US" dirty="0"/>
          </a:p>
          <a:p>
            <a:r>
              <a:rPr lang="en-US" dirty="0" smtClean="0"/>
              <a:t>AP English Literature &amp; Composition</a:t>
            </a:r>
          </a:p>
          <a:p>
            <a:endParaRPr lang="en-US" dirty="0"/>
          </a:p>
          <a:p>
            <a:r>
              <a:rPr lang="en-US" dirty="0" smtClean="0"/>
              <a:t>Algebra II</a:t>
            </a:r>
            <a:endParaRPr lang="en-US" dirty="0"/>
          </a:p>
          <a:p>
            <a:r>
              <a:rPr lang="en-US" dirty="0"/>
              <a:t>Pre-Calculus</a:t>
            </a:r>
          </a:p>
          <a:p>
            <a:r>
              <a:rPr lang="en-US" dirty="0"/>
              <a:t>AP Calculus AB</a:t>
            </a:r>
          </a:p>
          <a:p>
            <a:r>
              <a:rPr lang="en-US" dirty="0"/>
              <a:t>AP Calculus BC</a:t>
            </a:r>
          </a:p>
          <a:p>
            <a:r>
              <a:rPr lang="en-US" dirty="0" smtClean="0"/>
              <a:t>College Readiness Math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AP World History</a:t>
            </a:r>
          </a:p>
          <a:p>
            <a:r>
              <a:rPr lang="en-US" dirty="0"/>
              <a:t>AP United States History</a:t>
            </a:r>
          </a:p>
          <a:p>
            <a:r>
              <a:rPr lang="en-US" dirty="0"/>
              <a:t>AP </a:t>
            </a:r>
            <a:r>
              <a:rPr lang="en-US" dirty="0" smtClean="0"/>
              <a:t>Economics</a:t>
            </a:r>
          </a:p>
          <a:p>
            <a:endParaRPr lang="en-US" dirty="0"/>
          </a:p>
          <a:p>
            <a:r>
              <a:rPr lang="en-US" dirty="0" smtClean="0"/>
              <a:t>MOWR Core Courses (dual enrollment)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2057400"/>
            <a:ext cx="3657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</a:t>
            </a:r>
            <a:r>
              <a:rPr lang="en-US" dirty="0" smtClean="0"/>
              <a:t>Chemistry</a:t>
            </a:r>
            <a:r>
              <a:rPr lang="en-US" dirty="0"/>
              <a:t>		</a:t>
            </a:r>
          </a:p>
          <a:p>
            <a:r>
              <a:rPr lang="en-US" dirty="0" smtClean="0"/>
              <a:t>AP </a:t>
            </a:r>
            <a:r>
              <a:rPr lang="en-US" dirty="0"/>
              <a:t>Environmental Science</a:t>
            </a:r>
          </a:p>
          <a:p>
            <a:r>
              <a:rPr lang="en-US" dirty="0" smtClean="0"/>
              <a:t>Genetics</a:t>
            </a:r>
            <a:r>
              <a:rPr lang="en-US" dirty="0"/>
              <a:t>		</a:t>
            </a:r>
          </a:p>
          <a:p>
            <a:r>
              <a:rPr lang="en-US" dirty="0" smtClean="0"/>
              <a:t>Physics</a:t>
            </a:r>
            <a:endParaRPr lang="en-US" dirty="0"/>
          </a:p>
          <a:p>
            <a:r>
              <a:rPr lang="en-US" dirty="0" smtClean="0"/>
              <a:t>Chemistry </a:t>
            </a:r>
            <a:r>
              <a:rPr lang="en-US" dirty="0"/>
              <a:t>I		</a:t>
            </a:r>
          </a:p>
          <a:p>
            <a:r>
              <a:rPr lang="en-US" dirty="0" smtClean="0"/>
              <a:t>Human </a:t>
            </a:r>
            <a:r>
              <a:rPr lang="en-US" dirty="0"/>
              <a:t>Anatomy &amp; </a:t>
            </a:r>
            <a:r>
              <a:rPr lang="en-US" dirty="0" smtClean="0"/>
              <a:t>Physiology</a:t>
            </a:r>
          </a:p>
          <a:p>
            <a:endParaRPr lang="en-US" dirty="0"/>
          </a:p>
          <a:p>
            <a:r>
              <a:rPr lang="en-US" dirty="0"/>
              <a:t>French II </a:t>
            </a:r>
            <a:r>
              <a:rPr lang="en-US" dirty="0" smtClean="0"/>
              <a:t>or higher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Spanish II or higher</a:t>
            </a:r>
          </a:p>
          <a:p>
            <a:r>
              <a:rPr lang="en-US" dirty="0" smtClean="0"/>
              <a:t>AP Spanish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B050"/>
                </a:solidFill>
              </a:rPr>
              <a:t>**Please note that just any Pre-AP or Honors courses do not meet this requirement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085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Course Requirements for </a:t>
            </a:r>
            <a:r>
              <a:rPr lang="en-US" sz="3600" dirty="0" smtClean="0"/>
              <a:t>Graduation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Students are required to earn a minimum of 23 credits to graduate, but not just ANY 23 credits!</a:t>
            </a:r>
          </a:p>
          <a:p>
            <a:r>
              <a:rPr lang="en-US" sz="2400" dirty="0" smtClean="0"/>
              <a:t>The following slides will highlight the courses required for graduation</a:t>
            </a:r>
          </a:p>
          <a:p>
            <a:endParaRPr lang="en-US" sz="2400" dirty="0"/>
          </a:p>
          <a:p>
            <a:r>
              <a:rPr lang="en-US" sz="2400" dirty="0" smtClean="0"/>
              <a:t>Each of your teachers will begin assisting you with your course selections for next year in their content area (Ex. Science teachers will help you choose your science class, etc.)</a:t>
            </a:r>
          </a:p>
          <a:p>
            <a:r>
              <a:rPr lang="en-US" sz="2400" dirty="0" smtClean="0"/>
              <a:t>The selection process will occur between </a:t>
            </a:r>
            <a:r>
              <a:rPr lang="en-US" sz="2400" dirty="0" smtClean="0"/>
              <a:t>February 20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– March 1</a:t>
            </a:r>
            <a:r>
              <a:rPr lang="en-US" sz="2400" baseline="30000" dirty="0" smtClean="0"/>
              <a:t>st</a:t>
            </a:r>
            <a:r>
              <a:rPr lang="en-US" sz="2400" dirty="0"/>
              <a:t> 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418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447800"/>
          </a:xfrm>
        </p:spPr>
        <p:txBody>
          <a:bodyPr/>
          <a:lstStyle/>
          <a:p>
            <a:pPr algn="ctr"/>
            <a:r>
              <a:rPr lang="en-US" sz="3200" dirty="0" smtClean="0"/>
              <a:t>Course Requirements for Graduation</a:t>
            </a:r>
            <a:br>
              <a:rPr lang="en-US" sz="3200" dirty="0" smtClean="0"/>
            </a:br>
            <a:r>
              <a:rPr lang="en-US" sz="3200" b="1" dirty="0" smtClean="0">
                <a:solidFill>
                  <a:srgbClr val="FF0000"/>
                </a:solidFill>
              </a:rPr>
              <a:t>Language Arts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153400" cy="5181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885496"/>
              </p:ext>
            </p:extLst>
          </p:nvPr>
        </p:nvGraphicFramePr>
        <p:xfrm>
          <a:off x="152400" y="1447800"/>
          <a:ext cx="8686800" cy="2819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1981200"/>
                <a:gridCol w="2476729"/>
                <a:gridCol w="2171471"/>
              </a:tblGrid>
              <a:tr h="2819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</a:t>
                      </a:r>
                      <a:r>
                        <a:rPr lang="en-US" sz="2400" baseline="30000" dirty="0">
                          <a:effectLst/>
                        </a:rPr>
                        <a:t>th</a:t>
                      </a:r>
                      <a:r>
                        <a:rPr lang="en-US" sz="2400" dirty="0">
                          <a:effectLst/>
                        </a:rPr>
                        <a:t> grade Literature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Pre-AP 9</a:t>
                      </a:r>
                      <a:r>
                        <a:rPr lang="en-US" sz="2400" baseline="30000" dirty="0">
                          <a:effectLst/>
                        </a:rPr>
                        <a:t>th</a:t>
                      </a:r>
                      <a:r>
                        <a:rPr lang="en-US" sz="2400" dirty="0">
                          <a:effectLst/>
                        </a:rPr>
                        <a:t> grade Literature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</a:t>
                      </a:r>
                      <a:r>
                        <a:rPr lang="en-US" sz="2400" baseline="30000" dirty="0">
                          <a:effectLst/>
                        </a:rPr>
                        <a:t>th</a:t>
                      </a:r>
                      <a:r>
                        <a:rPr lang="en-US" sz="2400" dirty="0">
                          <a:effectLst/>
                        </a:rPr>
                        <a:t> grade Literature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Pre-AP 10</a:t>
                      </a:r>
                      <a:r>
                        <a:rPr lang="en-US" sz="2400" baseline="30000" dirty="0">
                          <a:effectLst/>
                        </a:rPr>
                        <a:t>th</a:t>
                      </a:r>
                      <a:r>
                        <a:rPr lang="en-US" sz="2400" dirty="0">
                          <a:effectLst/>
                        </a:rPr>
                        <a:t> grade Literature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(11</a:t>
                      </a:r>
                      <a:r>
                        <a:rPr lang="en-US" sz="2400" baseline="30000" dirty="0" smtClean="0">
                          <a:effectLst/>
                        </a:rPr>
                        <a:t>th</a:t>
                      </a:r>
                      <a:r>
                        <a:rPr lang="en-US" sz="2400" dirty="0" smtClean="0">
                          <a:effectLst/>
                        </a:rPr>
                        <a:t> grade) American </a:t>
                      </a:r>
                      <a:r>
                        <a:rPr lang="en-US" sz="2400" dirty="0">
                          <a:effectLst/>
                        </a:rPr>
                        <a:t>Literature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AP </a:t>
                      </a:r>
                      <a:r>
                        <a:rPr lang="en-US" sz="2400" u="sng" dirty="0">
                          <a:effectLst/>
                        </a:rPr>
                        <a:t>Language</a:t>
                      </a:r>
                      <a:r>
                        <a:rPr lang="en-US" sz="2400" dirty="0">
                          <a:effectLst/>
                        </a:rPr>
                        <a:t> &amp; </a:t>
                      </a:r>
                      <a:r>
                        <a:rPr lang="en-US" sz="2400" dirty="0" smtClean="0">
                          <a:effectLst/>
                        </a:rPr>
                        <a:t>Composition/Am. Lit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(12</a:t>
                      </a:r>
                      <a:r>
                        <a:rPr lang="en-US" sz="2400" baseline="30000" dirty="0" smtClean="0">
                          <a:effectLst/>
                        </a:rPr>
                        <a:t>th</a:t>
                      </a:r>
                      <a:r>
                        <a:rPr lang="en-US" sz="2400" dirty="0" smtClean="0">
                          <a:effectLst/>
                        </a:rPr>
                        <a:t> grade) Multicultural Literature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AP </a:t>
                      </a:r>
                      <a:r>
                        <a:rPr lang="en-US" sz="2400" u="sng" dirty="0">
                          <a:effectLst/>
                        </a:rPr>
                        <a:t>Literature</a:t>
                      </a:r>
                      <a:r>
                        <a:rPr lang="en-US" sz="2400" dirty="0">
                          <a:effectLst/>
                        </a:rPr>
                        <a:t> &amp; Composition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4495800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Students must have 4 </a:t>
            </a:r>
            <a:r>
              <a:rPr lang="en-US" sz="2400" dirty="0" smtClean="0"/>
              <a:t>language arts credits </a:t>
            </a:r>
            <a:r>
              <a:rPr lang="en-US" sz="2400" dirty="0"/>
              <a:t>to graduate </a:t>
            </a:r>
            <a:r>
              <a:rPr lang="en-US" sz="2400" u="sng" dirty="0"/>
              <a:t>with one from each column </a:t>
            </a:r>
            <a:r>
              <a:rPr lang="en-US" sz="2400" u="sng" dirty="0" smtClean="0"/>
              <a:t>above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Some ESOL English courses can be substituted for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 Lit and Multicultural Lit, and courses may be taken out of sequence (check with the counselor for specific students)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488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620000" cy="1325562"/>
          </a:xfrm>
        </p:spPr>
        <p:txBody>
          <a:bodyPr/>
          <a:lstStyle/>
          <a:p>
            <a:pPr algn="ctr"/>
            <a:r>
              <a:rPr lang="en-US" sz="3200" dirty="0"/>
              <a:t>Course Requirements for Graduation</a:t>
            </a:r>
            <a:br>
              <a:rPr lang="en-US" sz="3200" dirty="0"/>
            </a:br>
            <a:r>
              <a:rPr lang="en-US" sz="3200" b="1" dirty="0" smtClean="0">
                <a:solidFill>
                  <a:srgbClr val="FF0000"/>
                </a:solidFill>
              </a:rPr>
              <a:t>Mathematics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606780"/>
              </p:ext>
            </p:extLst>
          </p:nvPr>
        </p:nvGraphicFramePr>
        <p:xfrm>
          <a:off x="152400" y="1136396"/>
          <a:ext cx="8762998" cy="31308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2133600"/>
                <a:gridCol w="2209800"/>
                <a:gridCol w="2362198"/>
              </a:tblGrid>
              <a:tr h="28232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GSE Algebra </a:t>
                      </a:r>
                      <a:r>
                        <a:rPr lang="en-US" sz="2400" dirty="0" smtClean="0">
                          <a:effectLst/>
                        </a:rPr>
                        <a:t>I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*GSE Geometry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GSE </a:t>
                      </a:r>
                      <a:r>
                        <a:rPr lang="en-US" sz="2400" dirty="0" smtClean="0">
                          <a:effectLst/>
                        </a:rPr>
                        <a:t>Geometry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*GSE Algebra</a:t>
                      </a:r>
                      <a:r>
                        <a:rPr lang="en-US" sz="2400" baseline="0" dirty="0" smtClean="0">
                          <a:effectLst/>
                        </a:rPr>
                        <a:t> II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GSE </a:t>
                      </a:r>
                      <a:r>
                        <a:rPr lang="en-US" sz="2400" dirty="0" smtClean="0">
                          <a:effectLst/>
                        </a:rPr>
                        <a:t>Algebra II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*GSE Pre-Calculus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GSE Pre-Calculus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College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Readiness Math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*AP Calculus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#Math of Finance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4538008"/>
            <a:ext cx="883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Students must have 4 </a:t>
            </a:r>
            <a:r>
              <a:rPr lang="en-US" sz="2400" dirty="0" smtClean="0"/>
              <a:t>math credits </a:t>
            </a:r>
            <a:r>
              <a:rPr lang="en-US" sz="2400" dirty="0"/>
              <a:t>to graduate </a:t>
            </a:r>
            <a:r>
              <a:rPr lang="en-US" sz="2400" u="sng" dirty="0" smtClean="0"/>
              <a:t>with </a:t>
            </a:r>
            <a:r>
              <a:rPr lang="en-US" sz="2400" u="sng" dirty="0"/>
              <a:t>one from </a:t>
            </a:r>
            <a:r>
              <a:rPr lang="en-US" sz="2400" u="sng" dirty="0" smtClean="0"/>
              <a:t>             each </a:t>
            </a:r>
            <a:r>
              <a:rPr lang="en-US" sz="2400" u="sng" dirty="0"/>
              <a:t>column </a:t>
            </a:r>
            <a:r>
              <a:rPr lang="en-US" sz="2400" u="sng" dirty="0" smtClean="0"/>
              <a:t>above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* denotes the expected sequence from left to right for students in the accelerated math track (Algebra I credit earned in middle school)</a:t>
            </a:r>
          </a:p>
        </p:txBody>
      </p:sp>
    </p:spTree>
    <p:extLst>
      <p:ext uri="{BB962C8B-B14F-4D97-AF65-F5344CB8AC3E}">
        <p14:creationId xmlns:p14="http://schemas.microsoft.com/office/powerpoint/2010/main" val="1834141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Mathematics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848600" cy="5562600"/>
          </a:xfrm>
        </p:spPr>
        <p:txBody>
          <a:bodyPr>
            <a:normAutofit/>
          </a:bodyPr>
          <a:lstStyle/>
          <a:p>
            <a:r>
              <a:rPr lang="en-US" sz="2400" dirty="0"/>
              <a:t>#Math of Finance does not meet the University System of Georgia’s (4 year college) requirement for the 4</a:t>
            </a:r>
            <a:r>
              <a:rPr lang="en-US" sz="2400" baseline="30000" dirty="0"/>
              <a:t>th</a:t>
            </a:r>
            <a:r>
              <a:rPr lang="en-US" sz="2400" dirty="0"/>
              <a:t> math credit.  Students taking this course may enter technical school or junior college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Algebra Support and Geometry Support courses are academic ELECTIVES and do not count as the 4 required math credits</a:t>
            </a:r>
          </a:p>
          <a:p>
            <a:pPr marL="114300" indent="0">
              <a:buNone/>
            </a:pPr>
            <a:endParaRPr lang="en-US" sz="24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Sequence when taking Foundations of Algebra</a:t>
            </a:r>
          </a:p>
          <a:p>
            <a:pPr marL="114300" indent="0">
              <a:buNone/>
            </a:pPr>
            <a:r>
              <a:rPr lang="en-US" sz="2400" dirty="0" smtClean="0"/>
              <a:t>Found. of Algebra </a:t>
            </a:r>
            <a:r>
              <a:rPr lang="en-US" sz="2400" dirty="0" smtClean="0">
                <a:sym typeface="Wingdings" panose="05000000000000000000" pitchFamily="2" charset="2"/>
              </a:rPr>
              <a:t>GSE Algebra I  GSE Geometry               GSE Algebra  II        (sequence may limit post secondary options-does not meet most 4 year university requirements)</a:t>
            </a:r>
            <a:endParaRPr lang="en-US" sz="2400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56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620000" cy="1325562"/>
          </a:xfrm>
        </p:spPr>
        <p:txBody>
          <a:bodyPr/>
          <a:lstStyle/>
          <a:p>
            <a:pPr algn="ctr"/>
            <a:r>
              <a:rPr lang="en-US" sz="3200" dirty="0"/>
              <a:t>Course Requirements for Graduation</a:t>
            </a:r>
            <a:br>
              <a:rPr lang="en-US" sz="3200" dirty="0"/>
            </a:br>
            <a:r>
              <a:rPr lang="en-US" sz="3200" b="1" dirty="0" smtClean="0">
                <a:solidFill>
                  <a:srgbClr val="FF0000"/>
                </a:solidFill>
              </a:rPr>
              <a:t>Social Studies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531338"/>
              </p:ext>
            </p:extLst>
          </p:nvPr>
        </p:nvGraphicFramePr>
        <p:xfrm>
          <a:off x="228600" y="1143000"/>
          <a:ext cx="8763000" cy="2247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399"/>
                <a:gridCol w="1941716"/>
                <a:gridCol w="2192365"/>
                <a:gridCol w="2190520"/>
              </a:tblGrid>
              <a:tr h="22471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*</a:t>
                      </a:r>
                      <a:r>
                        <a:rPr lang="en-US" sz="2000" dirty="0">
                          <a:effectLst/>
                        </a:rPr>
                        <a:t>American Government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*Pre-AP American Govt.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*(1/2 credit courses)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World History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AP World History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US History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AP US History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Economics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AP </a:t>
                      </a:r>
                      <a:r>
                        <a:rPr lang="en-US" sz="2000" dirty="0">
                          <a:effectLst/>
                        </a:rPr>
                        <a:t>Economics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35052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Students must have 3 ½ credits in social studies to graduate and </a:t>
            </a:r>
            <a:r>
              <a:rPr lang="en-US" sz="2400" u="sng" dirty="0" smtClean="0"/>
              <a:t>must have one course from each column above </a:t>
            </a:r>
            <a:r>
              <a:rPr lang="en-US" sz="2400" dirty="0" smtClean="0"/>
              <a:t>(American Govt. was reduced to ½ credit beginning in the 2015-16 school year)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recommended sequence of courses is listed above from left to right, but courses may be taken out of sequence (particularly for students who transfer to Shaw from another school – check transcript before making recommendation)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2338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295400"/>
          </a:xfrm>
        </p:spPr>
        <p:txBody>
          <a:bodyPr/>
          <a:lstStyle/>
          <a:p>
            <a:pPr algn="ctr"/>
            <a:r>
              <a:rPr lang="en-US" sz="3200" dirty="0"/>
              <a:t>Course Requirements for Graduation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>
                <a:solidFill>
                  <a:srgbClr val="FF0000"/>
                </a:solidFill>
              </a:rPr>
              <a:t>Science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871754"/>
              </p:ext>
            </p:extLst>
          </p:nvPr>
        </p:nvGraphicFramePr>
        <p:xfrm>
          <a:off x="228600" y="1371600"/>
          <a:ext cx="8686800" cy="23481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2386"/>
                <a:gridCol w="2169641"/>
                <a:gridCol w="2173301"/>
                <a:gridCol w="2171472"/>
              </a:tblGrid>
              <a:tr h="19980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Biology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Pre-AP Biology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Physical Science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Physics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Environmental </a:t>
                      </a:r>
                      <a:r>
                        <a:rPr lang="en-US" sz="2400" dirty="0" smtClean="0">
                          <a:effectLst/>
                        </a:rPr>
                        <a:t>Science (or AP)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Earth Systems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Chemistry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science </a:t>
                      </a:r>
                      <a:r>
                        <a:rPr lang="en-US" sz="2400" dirty="0">
                          <a:effectLst/>
                        </a:rPr>
                        <a:t>option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038600"/>
            <a:ext cx="784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Students must have 4 science credits to graduate </a:t>
            </a:r>
            <a:r>
              <a:rPr lang="en-US" sz="2400" u="sng" dirty="0" smtClean="0"/>
              <a:t>with at least one from each column above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sequence in which the courses are taken will vary by student (see next slide for recommended sequences)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Check transcript before making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331364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838200"/>
          </a:xfrm>
        </p:spPr>
        <p:txBody>
          <a:bodyPr/>
          <a:lstStyle/>
          <a:p>
            <a:pPr algn="ctr"/>
            <a:r>
              <a:rPr lang="en-US" sz="3200" dirty="0" smtClean="0"/>
              <a:t>Recommended </a:t>
            </a:r>
            <a:r>
              <a:rPr lang="en-US" sz="3200" dirty="0" smtClean="0">
                <a:solidFill>
                  <a:srgbClr val="FF0000"/>
                </a:solidFill>
              </a:rPr>
              <a:t>Science</a:t>
            </a:r>
            <a:r>
              <a:rPr lang="en-US" sz="3200" dirty="0" smtClean="0"/>
              <a:t> Sequences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3352800"/>
          </a:xfrm>
        </p:spPr>
        <p:txBody>
          <a:bodyPr>
            <a:normAutofit/>
          </a:bodyPr>
          <a:lstStyle/>
          <a:p>
            <a:pPr marL="571500" indent="-457200">
              <a:buAutoNum type="arabicPeriod"/>
            </a:pPr>
            <a:r>
              <a:rPr lang="en-US" sz="2400" dirty="0" smtClean="0"/>
              <a:t>Biology </a:t>
            </a:r>
            <a:r>
              <a:rPr lang="en-US" sz="2400" dirty="0" smtClean="0">
                <a:sym typeface="Wingdings" panose="05000000000000000000" pitchFamily="2" charset="2"/>
              </a:rPr>
              <a:t> Physical Science  Chemistry  science option</a:t>
            </a:r>
          </a:p>
          <a:p>
            <a:pPr marL="571500" indent="-457200">
              <a:buAutoNum type="arabicPeriod"/>
            </a:pPr>
            <a:endParaRPr lang="en-US" sz="1000" dirty="0" smtClean="0">
              <a:sym typeface="Wingdings" panose="05000000000000000000" pitchFamily="2" charset="2"/>
            </a:endParaRPr>
          </a:p>
          <a:p>
            <a:pPr marL="571500" indent="-457200">
              <a:buFont typeface="Arial" pitchFamily="34" charset="0"/>
              <a:buAutoNum type="arabicPeriod"/>
            </a:pPr>
            <a:r>
              <a:rPr lang="en-US" sz="2400" dirty="0"/>
              <a:t>Biology </a:t>
            </a:r>
            <a:r>
              <a:rPr lang="en-US" sz="2400" dirty="0">
                <a:sym typeface="Wingdings" panose="05000000000000000000" pitchFamily="2" charset="2"/>
              </a:rPr>
              <a:t> Physical Science  </a:t>
            </a:r>
            <a:r>
              <a:rPr lang="en-US" sz="2400" dirty="0" err="1" smtClean="0">
                <a:sym typeface="Wingdings" panose="05000000000000000000" pitchFamily="2" charset="2"/>
              </a:rPr>
              <a:t>Env</a:t>
            </a:r>
            <a:r>
              <a:rPr lang="en-US" sz="2400" dirty="0" smtClean="0">
                <a:sym typeface="Wingdings" panose="05000000000000000000" pitchFamily="2" charset="2"/>
              </a:rPr>
              <a:t>. Science  science option</a:t>
            </a:r>
          </a:p>
          <a:p>
            <a:pPr marL="571500" indent="-457200">
              <a:buFont typeface="Arial" pitchFamily="34" charset="0"/>
              <a:buAutoNum type="arabicPeriod"/>
            </a:pPr>
            <a:endParaRPr lang="en-US" sz="1000" dirty="0" smtClean="0">
              <a:sym typeface="Wingdings" panose="05000000000000000000" pitchFamily="2" charset="2"/>
            </a:endParaRPr>
          </a:p>
          <a:p>
            <a:pPr marL="571500" indent="-457200">
              <a:buFont typeface="Arial" pitchFamily="34" charset="0"/>
              <a:buAutoNum type="arabicPeriod"/>
            </a:pPr>
            <a:r>
              <a:rPr lang="en-US" sz="2400" dirty="0" smtClean="0"/>
              <a:t>Pre-AP Biology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sym typeface="Wingdings" panose="05000000000000000000" pitchFamily="2" charset="2"/>
              </a:rPr>
              <a:t>Chemistry  science option </a:t>
            </a:r>
            <a:r>
              <a:rPr lang="en-US" sz="2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Physics</a:t>
            </a:r>
          </a:p>
          <a:p>
            <a:pPr marL="571500" indent="-457200">
              <a:buFont typeface="Arial" pitchFamily="34" charset="0"/>
              <a:buAutoNum type="arabicPeriod"/>
            </a:pPr>
            <a:endParaRPr lang="en-US" sz="1000" dirty="0" smtClean="0">
              <a:sym typeface="Wingdings" panose="05000000000000000000" pitchFamily="2" charset="2"/>
            </a:endParaRPr>
          </a:p>
          <a:p>
            <a:pPr marL="571500" indent="-457200">
              <a:buFont typeface="Arial" pitchFamily="34" charset="0"/>
              <a:buAutoNum type="arabicPeriod"/>
            </a:pPr>
            <a:r>
              <a:rPr lang="en-US" sz="2400" dirty="0" smtClean="0"/>
              <a:t>Earth Sys. </a:t>
            </a:r>
            <a:r>
              <a:rPr lang="en-US" sz="2400" dirty="0" smtClean="0">
                <a:sym typeface="Wingdings" panose="05000000000000000000" pitchFamily="2" charset="2"/>
              </a:rPr>
              <a:t> Biology  Physical Science  science option</a:t>
            </a:r>
          </a:p>
          <a:p>
            <a:pPr marL="114300" indent="0">
              <a:buNone/>
            </a:pPr>
            <a:endParaRPr lang="en-US" sz="2400" dirty="0" smtClean="0">
              <a:sym typeface="Wingdings" panose="05000000000000000000" pitchFamily="2" charset="2"/>
            </a:endParaRPr>
          </a:p>
          <a:p>
            <a:pPr marL="571500" indent="-457200">
              <a:buFont typeface="Arial" pitchFamily="34" charset="0"/>
              <a:buAutoNum type="arabicPeriod"/>
            </a:pPr>
            <a:endParaRPr lang="en-US" dirty="0">
              <a:sym typeface="Wingdings" panose="05000000000000000000" pitchFamily="2" charset="2"/>
            </a:endParaRP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397" y="3505200"/>
            <a:ext cx="851620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Courses that can fill the science option credit:                                            </a:t>
            </a:r>
            <a:r>
              <a:rPr lang="en-US" sz="2400" dirty="0" smtClean="0"/>
              <a:t>any science course for which the student has not previously received credit (Earth Sys. is reserved for 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 students)</a:t>
            </a:r>
          </a:p>
          <a:p>
            <a:endParaRPr lang="en-US" sz="2000" dirty="0" smtClean="0"/>
          </a:p>
          <a:p>
            <a:r>
              <a:rPr lang="en-US" sz="2000" dirty="0" smtClean="0"/>
              <a:t>*Chemistry is a prerequisite for AP Chemistry and AP </a:t>
            </a:r>
            <a:r>
              <a:rPr lang="en-US" sz="2000" dirty="0" err="1" smtClean="0"/>
              <a:t>Env</a:t>
            </a:r>
            <a:r>
              <a:rPr lang="en-US" sz="2000" dirty="0" smtClean="0"/>
              <a:t>. Science.   Algebra II is a prerequisite for Physics.</a:t>
            </a:r>
          </a:p>
          <a:p>
            <a:endParaRPr lang="en-US" sz="2000" dirty="0"/>
          </a:p>
          <a:p>
            <a:r>
              <a:rPr lang="en-US" sz="2000" dirty="0" smtClean="0"/>
              <a:t>Some students may have completed the HS Physical science course in 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 and received high school credit.</a:t>
            </a:r>
          </a:p>
        </p:txBody>
      </p:sp>
    </p:spTree>
    <p:extLst>
      <p:ext uri="{BB962C8B-B14F-4D97-AF65-F5344CB8AC3E}">
        <p14:creationId xmlns:p14="http://schemas.microsoft.com/office/powerpoint/2010/main" val="1862051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924800" cy="1143000"/>
          </a:xfrm>
        </p:spPr>
        <p:txBody>
          <a:bodyPr/>
          <a:lstStyle/>
          <a:p>
            <a:pPr algn="ctr"/>
            <a:r>
              <a:rPr lang="en-US" sz="3200" dirty="0"/>
              <a:t>Course Requirements for Graduation</a:t>
            </a:r>
            <a:br>
              <a:rPr lang="en-US" sz="3200" dirty="0"/>
            </a:br>
            <a:r>
              <a:rPr lang="en-US" sz="3200" b="1" dirty="0" smtClean="0">
                <a:solidFill>
                  <a:srgbClr val="FF0000"/>
                </a:solidFill>
              </a:rPr>
              <a:t>Health/Physical Education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3862427"/>
              </p:ext>
            </p:extLst>
          </p:nvPr>
        </p:nvGraphicFramePr>
        <p:xfrm>
          <a:off x="2590800" y="1295400"/>
          <a:ext cx="3395268" cy="1625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5268"/>
              </a:tblGrid>
              <a:tr h="1625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Health &amp; </a:t>
                      </a:r>
                      <a:endParaRPr lang="en-US" sz="32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Personal </a:t>
                      </a:r>
                      <a:r>
                        <a:rPr lang="en-US" sz="3200" dirty="0">
                          <a:effectLst/>
                        </a:rPr>
                        <a:t>Fitness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3048000"/>
            <a:ext cx="784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All students must earn one credit in Health &amp; Personal Fitness OR ½ credit in Health and ½ credit in Personal Fitness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General PE, Team Sports, or Physical Conditioning </a:t>
            </a:r>
            <a:r>
              <a:rPr lang="en-US" sz="2400" dirty="0" smtClean="0">
                <a:solidFill>
                  <a:srgbClr val="FF0000"/>
                </a:solidFill>
              </a:rPr>
              <a:t>DO NOT </a:t>
            </a:r>
            <a:r>
              <a:rPr lang="en-US" sz="2400" dirty="0" smtClean="0"/>
              <a:t>substitute for Health/Personal Fitness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Students are only allowed to take one PE class per year.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58847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0000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00000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3105</TotalTime>
  <Words>1081</Words>
  <Application>Microsoft Office PowerPoint</Application>
  <PresentationFormat>On-screen Show (4:3)</PresentationFormat>
  <Paragraphs>190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</vt:lpstr>
      <vt:lpstr>Times New Roman</vt:lpstr>
      <vt:lpstr>Wingdings</vt:lpstr>
      <vt:lpstr>Adjacency</vt:lpstr>
      <vt:lpstr>Shaw High School Pre-Registration</vt:lpstr>
      <vt:lpstr>Course Requirements for Graduation</vt:lpstr>
      <vt:lpstr>Course Requirements for Graduation Language Arts</vt:lpstr>
      <vt:lpstr>Course Requirements for Graduation Mathematics</vt:lpstr>
      <vt:lpstr>Mathematics continued…</vt:lpstr>
      <vt:lpstr>Course Requirements for Graduation Social Studies</vt:lpstr>
      <vt:lpstr>Course Requirements for Graduation Science</vt:lpstr>
      <vt:lpstr>Recommended Science Sequences</vt:lpstr>
      <vt:lpstr>Course Requirements for Graduation Health/Physical Education</vt:lpstr>
      <vt:lpstr>Course Requirements for Graduation Electives</vt:lpstr>
      <vt:lpstr>Course Requirements for Graduation Electives</vt:lpstr>
      <vt:lpstr>Course Requirements for Graduation Pathways</vt:lpstr>
      <vt:lpstr>MAGNET REQUIREMENTS</vt:lpstr>
      <vt:lpstr>HOPE Scholarship Course Rigor Requirement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vci</dc:creator>
  <cp:lastModifiedBy>Cypert Lisa D</cp:lastModifiedBy>
  <cp:revision>92</cp:revision>
  <cp:lastPrinted>2017-03-13T16:21:51Z</cp:lastPrinted>
  <dcterms:created xsi:type="dcterms:W3CDTF">2015-02-24T14:53:12Z</dcterms:created>
  <dcterms:modified xsi:type="dcterms:W3CDTF">2018-02-09T16:20:39Z</dcterms:modified>
</cp:coreProperties>
</file>