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0" r:id="rId21"/>
    <p:sldId id="271" r:id="rId22"/>
    <p:sldId id="272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98F"/>
    <a:srgbClr val="37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9300" y="1447800"/>
            <a:ext cx="8153400" cy="39624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254000" dist="3175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39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Item Types: Constructed Response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12" y="1836468"/>
            <a:ext cx="6657975" cy="3495675"/>
          </a:xfrm>
          <a:prstGeom prst="rect">
            <a:avLst/>
          </a:prstGeom>
          <a:ln w="76200">
            <a:solidFill>
              <a:srgbClr val="07598F"/>
            </a:solidFill>
          </a:ln>
          <a:effectLst>
            <a:outerShdw blurRad="254000" dist="38100" dir="8100000" sx="105000" sy="105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03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Item Types: Constructed Response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418" y="1836468"/>
            <a:ext cx="6253163" cy="4669628"/>
          </a:xfrm>
          <a:prstGeom prst="rect">
            <a:avLst/>
          </a:prstGeom>
          <a:ln w="76200">
            <a:solidFill>
              <a:srgbClr val="07598F"/>
            </a:solidFill>
          </a:ln>
          <a:effectLst>
            <a:outerShdw blurRad="254000" dist="38100" dir="8100000" sx="105000" sy="105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19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Item Types: Technology Enhanced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587" y="1836468"/>
            <a:ext cx="6600825" cy="3429000"/>
          </a:xfrm>
          <a:prstGeom prst="rect">
            <a:avLst/>
          </a:prstGeom>
          <a:ln w="76200">
            <a:solidFill>
              <a:srgbClr val="07598F"/>
            </a:solidFill>
          </a:ln>
          <a:effectLst>
            <a:outerShdw blurRad="254000" dist="38100" dir="8100000" sx="105000" sy="105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65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General Test parameters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marL="57150" indent="0" algn="ctr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14350" indent="-45720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ELA will consist of 3 sections, 1 of which will focus mainly on writing</a:t>
            </a:r>
          </a:p>
          <a:p>
            <a:pPr marL="514350" indent="-45720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Mathematics will consist of 2 sections</a:t>
            </a:r>
          </a:p>
          <a:p>
            <a:pPr marL="514350" indent="-45720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Science will consist of 2 sections</a:t>
            </a:r>
          </a:p>
          <a:p>
            <a:pPr marL="514350" indent="-457200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Social Studies will consist of 2 sections</a:t>
            </a:r>
          </a:p>
          <a:p>
            <a:pPr lvl="1">
              <a:buFont typeface="Arial" charset="0"/>
              <a:buChar char="–"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General Test parameters: ELA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57150" indent="0" algn="ctr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715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Criterion-Referenced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44  /  Total Number of Points: 55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       Breakdown by Item Type: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40 Selected Response </a:t>
            </a:r>
            <a:r>
              <a:rPr lang="en-US" altLang="en-US" sz="1600" dirty="0">
                <a:solidFill>
                  <a:schemeClr val="tx1"/>
                </a:solidFill>
              </a:rPr>
              <a:t>(worth 1 point each; 10 of which are aligned NRT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2 Constructed Response </a:t>
            </a:r>
            <a:r>
              <a:rPr lang="en-US" altLang="en-US" sz="1600" dirty="0">
                <a:solidFill>
                  <a:schemeClr val="tx1"/>
                </a:solidFill>
              </a:rPr>
              <a:t>(2 points each)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1 Constructed Response </a:t>
            </a:r>
            <a:r>
              <a:rPr lang="en-US" altLang="en-US" sz="1600" dirty="0">
                <a:solidFill>
                  <a:schemeClr val="tx1"/>
                </a:solidFill>
              </a:rPr>
              <a:t>(worth 4 points</a:t>
            </a:r>
            <a:r>
              <a:rPr lang="en-US" altLang="en-US" dirty="0">
                <a:solidFill>
                  <a:schemeClr val="tx1"/>
                </a:solidFill>
              </a:rPr>
              <a:t>)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1 Extended Response </a:t>
            </a:r>
            <a:r>
              <a:rPr lang="en-US" altLang="en-US" sz="1600" dirty="0">
                <a:solidFill>
                  <a:schemeClr val="tx1"/>
                </a:solidFill>
              </a:rPr>
              <a:t>(worth 7 points)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Norm-Referenced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20 </a:t>
            </a:r>
            <a:r>
              <a:rPr lang="en-US" altLang="en-US" sz="1600" dirty="0">
                <a:solidFill>
                  <a:schemeClr val="tx1"/>
                </a:solidFill>
              </a:rPr>
              <a:t>(10 of which contribute to CR score)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Embedded Field Test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field test items:  </a:t>
            </a:r>
            <a:r>
              <a:rPr lang="en-US" altLang="en-US" sz="2000" dirty="0" smtClean="0">
                <a:solidFill>
                  <a:schemeClr val="tx1"/>
                </a:solidFill>
              </a:rPr>
              <a:t>6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9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General Test parameters: </a:t>
            </a:r>
            <a:br>
              <a:rPr lang="en-US" sz="4000" b="1" dirty="0" smtClean="0"/>
            </a:br>
            <a:r>
              <a:rPr lang="en-US" sz="4000" b="1" dirty="0"/>
              <a:t>	</a:t>
            </a:r>
            <a:r>
              <a:rPr lang="en-US" sz="4000" b="1" dirty="0" smtClean="0"/>
              <a:t>Writing at every Grade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95425"/>
            <a:ext cx="9620250" cy="54292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All students will encounter a constructed-response item allowing for narrative prose, in response to text, within first or second section of the test.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Within the writing section of the test, students will read a pair of passages and complete a series of “warm-up” items:</a:t>
            </a: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3 selected-response items asking about the salient features of each passage and comparing/contrasting between the two passages</a:t>
            </a: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1 constructed-response item requiring linking the two passages</a:t>
            </a: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1 writing prompt in which students must cite evidence to support their conclusions, claims, etc.</a:t>
            </a:r>
          </a:p>
          <a:p>
            <a:pPr marL="57150" indent="0" algn="ctr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General Test parameters: </a:t>
            </a:r>
            <a:br>
              <a:rPr lang="en-US" sz="4000" b="1" dirty="0" smtClean="0"/>
            </a:br>
            <a:r>
              <a:rPr lang="en-US" sz="4000" b="1" dirty="0"/>
              <a:t>	</a:t>
            </a:r>
            <a:r>
              <a:rPr lang="en-US" sz="4000" b="1" dirty="0" smtClean="0"/>
              <a:t>Writing at every Grade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57350"/>
            <a:ext cx="8534400" cy="361526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Genres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Writing prompts will be </a:t>
            </a:r>
            <a:r>
              <a:rPr lang="en-US" b="1" u="sng" dirty="0">
                <a:solidFill>
                  <a:schemeClr val="tx1"/>
                </a:solidFill>
              </a:rPr>
              <a:t>informative/explanatory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b="1" u="sng" dirty="0">
                <a:solidFill>
                  <a:schemeClr val="tx1"/>
                </a:solidFill>
              </a:rPr>
              <a:t>opinion/argumentative</a:t>
            </a:r>
            <a:r>
              <a:rPr lang="en-US" dirty="0">
                <a:solidFill>
                  <a:schemeClr val="tx1"/>
                </a:solidFill>
              </a:rPr>
              <a:t> depending on the grade level.  Students could encounter either genre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i="1" dirty="0">
                <a:solidFill>
                  <a:schemeClr val="tx1"/>
                </a:solidFill>
              </a:rPr>
              <a:t>Students who simply rewrite excerpts from the passage(s) to illustrate their point(s) </a:t>
            </a:r>
            <a:r>
              <a:rPr lang="en-US" i="1" u="sng" dirty="0">
                <a:solidFill>
                  <a:schemeClr val="tx1"/>
                </a:solidFill>
              </a:rPr>
              <a:t>will not receive favorable scores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10794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General Test parameters: Mathematics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lnSpcReduction="10000"/>
          </a:bodyPr>
          <a:lstStyle/>
          <a:p>
            <a:pPr marL="57150" indent="0" algn="ctr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715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Criterion-Referenced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53  /  Total Number of Points: 58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       Breakdown by Item Type: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50 Selected Response </a:t>
            </a:r>
            <a:r>
              <a:rPr lang="en-US" altLang="en-US" sz="1600" dirty="0">
                <a:solidFill>
                  <a:schemeClr val="tx1"/>
                </a:solidFill>
              </a:rPr>
              <a:t>(worth 1 point each; 10 of which are aligned NRT)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2 Constructed Response </a:t>
            </a:r>
            <a:r>
              <a:rPr lang="en-US" altLang="en-US" sz="1600" dirty="0">
                <a:solidFill>
                  <a:schemeClr val="tx1"/>
                </a:solidFill>
              </a:rPr>
              <a:t>(worth 2 points each)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1 Constructed Response </a:t>
            </a:r>
            <a:r>
              <a:rPr lang="en-US" altLang="en-US" sz="1600" dirty="0">
                <a:solidFill>
                  <a:schemeClr val="tx1"/>
                </a:solidFill>
              </a:rPr>
              <a:t>(worth 4 points)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Norm-Referenced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20 </a:t>
            </a:r>
            <a:r>
              <a:rPr lang="en-US" altLang="en-US" sz="1600" dirty="0">
                <a:solidFill>
                  <a:schemeClr val="tx1"/>
                </a:solidFill>
              </a:rPr>
              <a:t>(10 of which contribute to CR score)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Embedded Field Test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field test items:  10</a:t>
            </a:r>
          </a:p>
        </p:txBody>
      </p:sp>
    </p:spTree>
    <p:extLst>
      <p:ext uri="{BB962C8B-B14F-4D97-AF65-F5344CB8AC3E}">
        <p14:creationId xmlns:p14="http://schemas.microsoft.com/office/powerpoint/2010/main" val="333721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965149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General Test parameters: Science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7150" indent="0" algn="ctr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715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Criterion-Referenced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55  /  Total Number of Points: 55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       Breakdown by Item Type: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55 Selected Response </a:t>
            </a:r>
            <a:r>
              <a:rPr lang="en-US" altLang="en-US" sz="1400" dirty="0">
                <a:solidFill>
                  <a:schemeClr val="tx1"/>
                </a:solidFill>
              </a:rPr>
              <a:t>(worth 1 point each; approximately 10 of which are aligned NRT)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Norm-Referenced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20 </a:t>
            </a:r>
            <a:r>
              <a:rPr lang="en-US" altLang="en-US" sz="1400" dirty="0">
                <a:solidFill>
                  <a:schemeClr val="tx1"/>
                </a:solidFill>
              </a:rPr>
              <a:t>(approximately 10 of which contribute to CR score)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Embedded Field Test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field test items:  10</a:t>
            </a:r>
          </a:p>
        </p:txBody>
      </p:sp>
    </p:spTree>
    <p:extLst>
      <p:ext uri="{BB962C8B-B14F-4D97-AF65-F5344CB8AC3E}">
        <p14:creationId xmlns:p14="http://schemas.microsoft.com/office/powerpoint/2010/main" val="33374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4" y="329401"/>
            <a:ext cx="10975465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General Test parameters: Social Studies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7150" indent="0" algn="ctr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57150" indent="0">
              <a:buFont typeface="Arial" panose="020B0604020202020204" pitchFamily="34" charset="0"/>
              <a:buNone/>
              <a:defRPr/>
            </a:pPr>
            <a:r>
              <a:rPr lang="en-US" altLang="en-US" sz="2800" b="1" dirty="0">
                <a:solidFill>
                  <a:schemeClr val="tx1"/>
                </a:solidFill>
              </a:rPr>
              <a:t>Criterion-Referenced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55  /  Total Number of Points: 55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       Breakdown by Item Type: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55 Selected Response </a:t>
            </a:r>
            <a:r>
              <a:rPr lang="en-US" altLang="en-US" sz="1400" dirty="0">
                <a:solidFill>
                  <a:schemeClr val="tx1"/>
                </a:solidFill>
              </a:rPr>
              <a:t>(worth 1 point each; approximately 10 of which are aligned NRT)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Norm-Referenced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Number of Items:  20 </a:t>
            </a:r>
            <a:r>
              <a:rPr lang="en-US" altLang="en-US" sz="1400" dirty="0">
                <a:solidFill>
                  <a:schemeClr val="tx1"/>
                </a:solidFill>
              </a:rPr>
              <a:t>(approximately 10 of which contribute to CR score)</a:t>
            </a:r>
          </a:p>
          <a:p>
            <a:pPr marL="57150" indent="0">
              <a:buFont typeface="Arial" charset="0"/>
              <a:buNone/>
              <a:defRPr/>
            </a:pPr>
            <a:r>
              <a:rPr lang="en-US" altLang="en-US" sz="2400" b="1" dirty="0">
                <a:solidFill>
                  <a:schemeClr val="tx1"/>
                </a:solidFill>
              </a:rPr>
              <a:t>Embedded Field Test</a:t>
            </a:r>
          </a:p>
          <a:p>
            <a:pPr marL="857250" lvl="1" indent="-342900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Total field test items:  10</a:t>
            </a:r>
          </a:p>
        </p:txBody>
      </p:sp>
    </p:spTree>
    <p:extLst>
      <p:ext uri="{BB962C8B-B14F-4D97-AF65-F5344CB8AC3E}">
        <p14:creationId xmlns:p14="http://schemas.microsoft.com/office/powerpoint/2010/main" val="19141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Comprehensive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85" y="2137593"/>
            <a:ext cx="8534400" cy="36152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Although broken into End of Grade (EOG) and End of Course (EOC) sub sections, the Georgia Milestones Assessment System is a single program, and not a series of tests (CRCT, EOCT, Graduation Test, Writing Test)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Formative Assessment tools to complement summative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Coming Fall 2014: Georgia Formative Online Assessment Resource (GOFAR) within the SLDS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4" y="329401"/>
            <a:ext cx="10975465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Available resources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066800"/>
            <a:ext cx="10575985" cy="5257800"/>
          </a:xfrm>
        </p:spPr>
        <p:txBody>
          <a:bodyPr>
            <a:normAutofit fontScale="92500" lnSpcReduction="10000"/>
          </a:bodyPr>
          <a:lstStyle/>
          <a:p>
            <a:pPr marL="57150" indent="0" algn="ctr"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Content standards</a:t>
            </a:r>
          </a:p>
          <a:p>
            <a:pPr lvl="1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frameworks, formative lessons, PARCC evidence statements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Sample items  </a:t>
            </a:r>
          </a:p>
          <a:p>
            <a:pPr lvl="1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formative items/benchmarks via Georgia OAS→GOFAR; </a:t>
            </a:r>
          </a:p>
          <a:p>
            <a:pPr lvl="1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released items via PARCC, SBAC, other states (KY, NY), NAEP</a:t>
            </a:r>
          </a:p>
          <a:p>
            <a:pPr lvl="1"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parent’s guide to Georgia’s new assessment developed by the National PTA  </a:t>
            </a:r>
            <a:r>
              <a:rPr lang="en-US" altLang="en-US" sz="1200" dirty="0">
                <a:solidFill>
                  <a:schemeClr val="tx1"/>
                </a:solidFill>
              </a:rPr>
              <a:t>[http://www.pta.org/advocacy/content.cfm?ItemNumber=3816 ]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CRCT Readiness Indicators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 err="1">
                <a:solidFill>
                  <a:schemeClr val="tx1"/>
                </a:solidFill>
              </a:rPr>
              <a:t>Lexiles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1400" dirty="0">
                <a:solidFill>
                  <a:schemeClr val="tx1"/>
                </a:solidFill>
              </a:rPr>
              <a:t>(as </a:t>
            </a:r>
            <a:r>
              <a:rPr lang="en-US" altLang="en-US" sz="1400" u="sng" dirty="0">
                <a:solidFill>
                  <a:schemeClr val="tx1"/>
                </a:solidFill>
              </a:rPr>
              <a:t>one</a:t>
            </a:r>
            <a:r>
              <a:rPr lang="en-US" altLang="en-US" sz="1400" dirty="0">
                <a:solidFill>
                  <a:schemeClr val="tx1"/>
                </a:solidFill>
              </a:rPr>
              <a:t> indicator of text complexity)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Georgia Milestones </a:t>
            </a:r>
            <a:r>
              <a:rPr lang="en-US" altLang="en-US" sz="2400" dirty="0">
                <a:solidFill>
                  <a:schemeClr val="tx1"/>
                </a:solidFill>
              </a:rPr>
              <a:t>GADOE </a:t>
            </a:r>
            <a:r>
              <a:rPr lang="en-US" altLang="en-US" sz="2400" dirty="0" smtClean="0">
                <a:solidFill>
                  <a:schemeClr val="tx1"/>
                </a:solidFill>
              </a:rPr>
              <a:t>website </a:t>
            </a:r>
            <a:r>
              <a:rPr lang="en-US" altLang="en-US" sz="1200" dirty="0">
                <a:solidFill>
                  <a:schemeClr val="tx1"/>
                </a:solidFill>
              </a:rPr>
              <a:t>[http://www.gadoe.org/Curriculum-Instruction-and-Assessment/Assessment/Pages/Georgia-Milestones-Assessment-System.aspx]</a:t>
            </a:r>
            <a:endParaRPr lang="en-US" altLang="en-US" sz="1200" dirty="0" smtClean="0">
              <a:solidFill>
                <a:schemeClr val="tx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Content Weights </a:t>
            </a:r>
            <a:r>
              <a:rPr lang="en-US" altLang="en-US" sz="1200" dirty="0">
                <a:solidFill>
                  <a:schemeClr val="tx1"/>
                </a:solidFill>
              </a:rPr>
              <a:t>[http://</a:t>
            </a:r>
            <a:r>
              <a:rPr lang="en-US" altLang="en-US" sz="1200" dirty="0" smtClean="0">
                <a:solidFill>
                  <a:schemeClr val="tx1"/>
                </a:solidFill>
              </a:rPr>
              <a:t>www.gadoe.org/Curriculum-Instruction-and-Assessment/Assessment/Documents/Georgia_Milestones_Content_Weights_2014-15_FINAL.pdf]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Levels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85" y="2137593"/>
            <a:ext cx="8534400" cy="3615267"/>
          </a:xfrm>
        </p:spPr>
        <p:txBody>
          <a:bodyPr>
            <a:noAutofit/>
          </a:bodyPr>
          <a:lstStyle/>
          <a:p>
            <a:r>
              <a:rPr lang="en-US" altLang="en-US" sz="2200" dirty="0">
                <a:solidFill>
                  <a:schemeClr val="tx1"/>
                </a:solidFill>
              </a:rPr>
              <a:t>Grades 3 – 8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End of Grade (EOG) in language arts, mathematics, science, social </a:t>
            </a:r>
            <a:r>
              <a:rPr lang="en-US" altLang="en-US" sz="2200" dirty="0" smtClean="0">
                <a:solidFill>
                  <a:schemeClr val="tx1"/>
                </a:solidFill>
              </a:rPr>
              <a:t>studies</a:t>
            </a:r>
          </a:p>
          <a:p>
            <a:pPr marL="457200" lvl="1" indent="0">
              <a:buNone/>
            </a:pPr>
            <a:endParaRPr lang="en-US" altLang="en-US" sz="2200" dirty="0">
              <a:solidFill>
                <a:schemeClr val="tx1"/>
              </a:solidFill>
            </a:endParaRPr>
          </a:p>
          <a:p>
            <a:r>
              <a:rPr lang="en-US" altLang="en-US" sz="2200" dirty="0">
                <a:solidFill>
                  <a:schemeClr val="tx1"/>
                </a:solidFill>
              </a:rPr>
              <a:t>High School</a:t>
            </a:r>
          </a:p>
          <a:p>
            <a:pPr lvl="1"/>
            <a:r>
              <a:rPr lang="en-US" altLang="en-US" sz="2200" dirty="0">
                <a:solidFill>
                  <a:schemeClr val="tx1"/>
                </a:solidFill>
              </a:rPr>
              <a:t>End of Course (EOC) in 9</a:t>
            </a:r>
            <a:r>
              <a:rPr lang="en-US" altLang="en-US" sz="2200" baseline="30000" dirty="0">
                <a:solidFill>
                  <a:schemeClr val="tx1"/>
                </a:solidFill>
              </a:rPr>
              <a:t>th</a:t>
            </a:r>
            <a:r>
              <a:rPr lang="en-US" altLang="en-US" sz="2200" dirty="0">
                <a:solidFill>
                  <a:schemeClr val="tx1"/>
                </a:solidFill>
              </a:rPr>
              <a:t> Grade Literature &amp; Composition, American Literature &amp; Composition, Coordinate Algebra, Analytic Geometry, Physical Science, Biology, US History, and Economics</a:t>
            </a:r>
          </a:p>
          <a:p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COHERENT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85" y="2137593"/>
            <a:ext cx="8534400" cy="3615267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Consistent expectations and rigor to position Georgia students to compete with peers nationally and internationally.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Consistent Signal about student achievement both within the system (across grades and courses) and with external measures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COHERENT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85" y="2137593"/>
            <a:ext cx="8534400" cy="3615267"/>
          </a:xfrm>
        </p:spPr>
        <p:txBody>
          <a:bodyPr>
            <a:normAutofit fontScale="925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Georgia Milestones will provide: </a:t>
            </a:r>
          </a:p>
          <a:p>
            <a:pPr lvl="1">
              <a:buFont typeface="Arial" charset="0"/>
              <a:buChar char="–"/>
              <a:defRPr/>
            </a:pPr>
            <a:endParaRPr lang="en-US" sz="1050" dirty="0">
              <a:solidFill>
                <a:schemeClr val="tx1"/>
              </a:solidFill>
            </a:endParaRPr>
          </a:p>
          <a:p>
            <a:pPr lvl="1">
              <a:buFont typeface="Century Gothic" panose="020B0502020202020204" pitchFamily="34" charset="0"/>
              <a:buChar char="►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Criterion-referenced </a:t>
            </a:r>
            <a:r>
              <a:rPr lang="en-US" sz="2400" dirty="0">
                <a:solidFill>
                  <a:schemeClr val="tx1"/>
                </a:solidFill>
              </a:rPr>
              <a:t>performance information in the form of four performance levels, depicting students’ mastery of state standards</a:t>
            </a:r>
          </a:p>
          <a:p>
            <a:pPr lvl="1">
              <a:buFont typeface="Century Gothic" panose="020B0502020202020204" pitchFamily="34" charset="0"/>
              <a:buChar char="►"/>
              <a:defRPr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Century Gothic" panose="020B0502020202020204" pitchFamily="34" charset="0"/>
              <a:buChar char="►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Norm-referenced </a:t>
            </a:r>
            <a:r>
              <a:rPr lang="en-US" sz="2400" dirty="0">
                <a:solidFill>
                  <a:schemeClr val="tx1"/>
                </a:solidFill>
              </a:rPr>
              <a:t>performance information in the form of national percentiles, depicting how students’ achievement compares to peers </a:t>
            </a:r>
            <a:r>
              <a:rPr lang="en-US" sz="2400" dirty="0" smtClean="0">
                <a:solidFill>
                  <a:schemeClr val="tx1"/>
                </a:solidFill>
              </a:rPr>
              <a:t>nationally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6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Transition to online testing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84" y="2137593"/>
            <a:ext cx="8960119" cy="4021667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en-US" altLang="en-US" sz="2200" dirty="0" smtClean="0">
                <a:solidFill>
                  <a:schemeClr val="tx1"/>
                </a:solidFill>
              </a:rPr>
              <a:t>Year </a:t>
            </a:r>
            <a:r>
              <a:rPr lang="en-US" altLang="en-US" sz="2200" dirty="0">
                <a:solidFill>
                  <a:schemeClr val="tx1"/>
                </a:solidFill>
              </a:rPr>
              <a:t>1:  minimum of 30% online across the district, grades 3-12</a:t>
            </a:r>
          </a:p>
          <a:p>
            <a:pPr lvl="1"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Year 3:  minimum of 80% online across the district, grades 3-12</a:t>
            </a:r>
          </a:p>
          <a:p>
            <a:pPr lvl="1">
              <a:defRPr/>
            </a:pPr>
            <a:r>
              <a:rPr lang="en-US" altLang="en-US" sz="2200" dirty="0">
                <a:solidFill>
                  <a:schemeClr val="tx1"/>
                </a:solidFill>
              </a:rPr>
              <a:t>Year 5:  minimum of 100% online across the district, grades 3-12</a:t>
            </a:r>
          </a:p>
          <a:p>
            <a:pPr marL="0" indent="0">
              <a:buFont typeface="Arial" charset="0"/>
              <a:buNone/>
              <a:defRPr/>
            </a:pPr>
            <a:r>
              <a:rPr lang="en-US" i="1" u="sng" dirty="0">
                <a:solidFill>
                  <a:schemeClr val="tx1"/>
                </a:solidFill>
              </a:rPr>
              <a:t>All schools</a:t>
            </a:r>
            <a:r>
              <a:rPr lang="en-US" i="1" dirty="0">
                <a:solidFill>
                  <a:schemeClr val="tx1"/>
                </a:solidFill>
              </a:rPr>
              <a:t> in all </a:t>
            </a:r>
            <a:r>
              <a:rPr lang="en-US" i="1" dirty="0" smtClean="0">
                <a:solidFill>
                  <a:schemeClr val="tx1"/>
                </a:solidFill>
              </a:rPr>
              <a:t>districts </a:t>
            </a:r>
            <a:r>
              <a:rPr lang="en-US" i="1" dirty="0">
                <a:solidFill>
                  <a:schemeClr val="tx1"/>
                </a:solidFill>
              </a:rPr>
              <a:t>are expected to conduct some degree of testing online in 2014-2015 . . . and of course, subsequent years</a:t>
            </a:r>
            <a:r>
              <a:rPr lang="en-US" i="1" dirty="0" smtClean="0">
                <a:solidFill>
                  <a:schemeClr val="tx1"/>
                </a:solidFill>
              </a:rPr>
              <a:t>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5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Unique Features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84" y="2137593"/>
            <a:ext cx="8960119" cy="4021667"/>
          </a:xfrm>
        </p:spPr>
        <p:txBody>
          <a:bodyPr>
            <a:normAutofit fontScale="92500"/>
          </a:bodyPr>
          <a:lstStyle/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inclusion of constructed-response items in ELA and mathematics, in addition to selected-response items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inclusion of a writing component (in response to text) at every grade level and course within the ELA assessment;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transition </a:t>
            </a:r>
            <a:r>
              <a:rPr lang="en-US" altLang="en-US" sz="2400" dirty="0">
                <a:solidFill>
                  <a:schemeClr val="tx1"/>
                </a:solidFill>
              </a:rPr>
              <a:t>to online administration over time, with online administration considered the primary mode of administration and paper-pencil back-up until transition is completed</a:t>
            </a:r>
            <a:r>
              <a:rPr lang="en-US" altLang="en-US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Addition of technology-enhanced items beginning 2016-2017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Item Types: Overview</a:t>
            </a:r>
            <a:endParaRPr lang="en-US" sz="4000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11175" y="2138363"/>
            <a:ext cx="8959850" cy="402113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Selected-Response </a:t>
            </a:r>
            <a:r>
              <a:rPr lang="en-US" sz="1600" dirty="0" smtClean="0">
                <a:solidFill>
                  <a:schemeClr val="tx1"/>
                </a:solidFill>
              </a:rPr>
              <a:t>[aka, multiple-choice]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all content areas</a:t>
            </a:r>
          </a:p>
          <a:p>
            <a:pPr lvl="1">
              <a:defRPr/>
            </a:pP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vidence-based selected response in ELA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Constructed-Response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ELA and mathematics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Extended-Response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ELA and mathematics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Technology Enhanced</a:t>
            </a:r>
          </a:p>
          <a:p>
            <a:pPr lvl="1">
              <a:defRPr/>
            </a:pPr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o begin in 2016-2017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219645" y="3562709"/>
            <a:ext cx="5633049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u="sng" dirty="0">
                <a:ea typeface="ＭＳ Ｐゴシック" pitchFamily="34" charset="-128"/>
              </a:rPr>
              <a:t>Constructed response </a:t>
            </a:r>
            <a:r>
              <a:rPr lang="en-US" dirty="0">
                <a:ea typeface="ＭＳ Ｐゴシック" pitchFamily="34" charset="-128"/>
              </a:rPr>
              <a:t>is a general term for assessment items that require the student to generate a response as opposed to selecting a response. </a:t>
            </a:r>
            <a:endParaRPr lang="en-US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b="1" u="sng" dirty="0" smtClean="0">
                <a:ea typeface="ＭＳ Ｐゴシック" pitchFamily="34" charset="-128"/>
              </a:rPr>
              <a:t>Extended-response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items require more elaborate answers and explanations of reasoning. They allow for multiple correct answers and/or varying methods of arriving at the correct answer.  Writing prompts and performance tasks are examples of extended-response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5" y="329401"/>
            <a:ext cx="8534400" cy="150706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000" b="1" dirty="0" smtClean="0"/>
              <a:t>Item Types: Multiple Choice</a:t>
            </a:r>
            <a:endParaRPr lang="en-US" sz="40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175" y="1836468"/>
            <a:ext cx="6343650" cy="3524250"/>
          </a:xfrm>
          <a:prstGeom prst="rect">
            <a:avLst/>
          </a:prstGeom>
          <a:ln w="76200">
            <a:solidFill>
              <a:srgbClr val="07598F"/>
            </a:solidFill>
          </a:ln>
          <a:effectLst>
            <a:outerShdw blurRad="254000" dist="38100" dir="8100000" sx="105000" sy="105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95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BC5DAD160F5E45A23D0733D7F06DCB" ma:contentTypeVersion="1" ma:contentTypeDescription="Create a new document." ma:contentTypeScope="" ma:versionID="cea80b8a49c5ac1f419fe27e40fd1c6a">
  <xsd:schema xmlns:xsd="http://www.w3.org/2001/XMLSchema" xmlns:xs="http://www.w3.org/2001/XMLSchema" xmlns:p="http://schemas.microsoft.com/office/2006/metadata/properties" xmlns:ns3="9fe3e9cc-7ce8-42aa-a932-a88815293545" targetNamespace="http://schemas.microsoft.com/office/2006/metadata/properties" ma:root="true" ma:fieldsID="53cd528b0cda5ca0956c712bea5ebc2c" ns3:_="">
    <xsd:import namespace="9fe3e9cc-7ce8-42aa-a932-a88815293545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3e9cc-7ce8-42aa-a932-a8881529354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3181F6-343F-4472-A1B0-924AB0F4AD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3e9cc-7ce8-42aa-a932-a888152935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D1D301-0A19-41FD-BBF1-BF07F1E1E2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F77DCC-057E-44FB-B081-EB2658709C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fe3e9cc-7ce8-42aa-a932-a8881529354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2821</TotalTime>
  <Words>1028</Words>
  <Application>Microsoft Office PowerPoint</Application>
  <PresentationFormat>Widescreen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Century Gothic</vt:lpstr>
      <vt:lpstr>Wingdings 3</vt:lpstr>
      <vt:lpstr>Slice</vt:lpstr>
      <vt:lpstr>PowerPoint Presentation</vt:lpstr>
      <vt:lpstr>Comprehensive</vt:lpstr>
      <vt:lpstr>Levels</vt:lpstr>
      <vt:lpstr>COHERENT</vt:lpstr>
      <vt:lpstr>COHERENT</vt:lpstr>
      <vt:lpstr>Transition to online testing</vt:lpstr>
      <vt:lpstr>Unique Features</vt:lpstr>
      <vt:lpstr>Item Types: Overview</vt:lpstr>
      <vt:lpstr>Item Types: Multiple Choice</vt:lpstr>
      <vt:lpstr>Item Types: Constructed Response</vt:lpstr>
      <vt:lpstr>Item Types: Constructed Response</vt:lpstr>
      <vt:lpstr>Item Types: Technology Enhanced</vt:lpstr>
      <vt:lpstr>General Test parameters</vt:lpstr>
      <vt:lpstr>General Test parameters: ELA</vt:lpstr>
      <vt:lpstr>General Test parameters:   Writing at every Grade</vt:lpstr>
      <vt:lpstr>General Test parameters:   Writing at every Grade</vt:lpstr>
      <vt:lpstr>General Test parameters: Mathematics</vt:lpstr>
      <vt:lpstr>General Test parameters: Science</vt:lpstr>
      <vt:lpstr>General Test parameters: Social Studies</vt:lpstr>
      <vt:lpstr>Available resources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Milestones assessment system</dc:title>
  <dc:creator>Watt Bradley M</dc:creator>
  <cp:lastModifiedBy>King Kimberly D</cp:lastModifiedBy>
  <cp:revision>17</cp:revision>
  <dcterms:created xsi:type="dcterms:W3CDTF">2014-09-10T18:00:47Z</dcterms:created>
  <dcterms:modified xsi:type="dcterms:W3CDTF">2014-09-29T13:19:41Z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0x010100C3BC5DAD160F5E45A23D0733D7F06DCB</vt:lpwstr>
  </property>
  <property fmtid="{D5CDD505-2E9C-101B-9397-08002B2CF9AE}" pid="3" name="IsMyDocuments">
    <vt:bool>true</vt:bool>
  </property>
</Properties>
</file>